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2"/>
  </p:notesMasterIdLst>
  <p:sldIdLst>
    <p:sldId id="2147483560" r:id="rId5"/>
    <p:sldId id="2147483561" r:id="rId6"/>
    <p:sldId id="264" r:id="rId7"/>
    <p:sldId id="2147483578" r:id="rId8"/>
    <p:sldId id="2147483576" r:id="rId9"/>
    <p:sldId id="2147483577" r:id="rId10"/>
    <p:sldId id="2147483575" r:id="rId11"/>
    <p:sldId id="2147483565" r:id="rId12"/>
    <p:sldId id="2147483574" r:id="rId13"/>
    <p:sldId id="2147483572" r:id="rId14"/>
    <p:sldId id="2147483563" r:id="rId15"/>
    <p:sldId id="2147483564" r:id="rId16"/>
    <p:sldId id="2147483566" r:id="rId17"/>
    <p:sldId id="2147483567" r:id="rId18"/>
    <p:sldId id="2147483569" r:id="rId19"/>
    <p:sldId id="2147483568" r:id="rId20"/>
    <p:sldId id="2147483570"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mmunications &amp; Engagment" id="{E8885EDF-7C26-4736-AB2D-AA4A57A32253}">
          <p14:sldIdLst>
            <p14:sldId id="2147483560"/>
            <p14:sldId id="2147483561"/>
            <p14:sldId id="264"/>
            <p14:sldId id="2147483578"/>
            <p14:sldId id="2147483576"/>
            <p14:sldId id="2147483577"/>
            <p14:sldId id="2147483575"/>
            <p14:sldId id="2147483565"/>
            <p14:sldId id="2147483574"/>
            <p14:sldId id="2147483572"/>
            <p14:sldId id="2147483563"/>
            <p14:sldId id="2147483564"/>
            <p14:sldId id="2147483566"/>
            <p14:sldId id="2147483567"/>
            <p14:sldId id="2147483569"/>
            <p14:sldId id="2147483568"/>
            <p14:sldId id="214748357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B7F21D-5E00-EACB-E1CA-F40852BCB1DC}" name="Laura Gibb" initials="LG" userId="S::laura.gibb@sia.gov.uk::5e10353b-44aa-4642-9580-ef785daadb33" providerId="AD"/>
  <p188:author id="{0E763C1F-1C93-E67F-DB41-FFB181549F3C}" name="Vicky McGuire" initials="VM" userId="S::vicky.mcguire@sia.gov.uk::81360807-9cd1-4bfe-b4bb-eac7988fc576" providerId="AD"/>
  <p188:author id="{2B61C821-7E1E-7FDF-F0B2-71C9DCB5F934}" name="Dino Butorac" initials="DB" userId="S::dino.butorac@version1.com::2ca2b31e-e05b-4470-9172-c8c6f296066b" providerId="AD"/>
  <p188:author id="{925FF123-32A9-88D1-C02C-576CC30717D3}" name="Laura Johnson" initials="LJ" userId="S::Laura.Johnson@sia.gov.uk::93c89199-180d-4f1a-bd9c-1faa78eb4618" providerId="AD"/>
  <p188:author id="{B2992D36-8C55-A9BE-3E48-FC53CD984904}" name="Amanda Woodhouse" initials="AW" userId="S::Amanda.Woodhouse@homeoffice.gov.uk::97ad13a7-e06f-4579-b038-686061b78e73" providerId="AD"/>
  <p188:author id="{289FEC36-2E1D-58B7-57FD-F7EDE7D67561}" name="Bethan Simms" initials="BS" userId="S::Bethan.Simms1@homeoffice.gov.uk::adc70afc-5b31-4769-81b6-7ccd941d3413" providerId="AD"/>
  <p188:author id="{29C07E41-73F5-E4B8-335E-739693F73DF0}" name="Joann Ishmael" initials="JI" userId="S::Joann.Ishmael@sia.gov.uk::d5cef7f9-2af6-44cb-8255-cc055e9b22bc" providerId="AD"/>
  <p188:author id="{DDAF6E45-FCBD-65F7-FA1A-EECF14EBBD77}" name="Peter Heywood" initials="" userId="S::Peter.Heywood1@homeoffice.gov.uk::f13313e7-a1e8-46de-a36f-3a65f5949277" providerId="AD"/>
  <p188:author id="{00AAD759-8F52-E4AE-981A-4E2C377F4539}" name="Dayana Gangiah" initials="DG" userId="S::dayana.gangiah@sia.gov.uk::da0685d1-65e5-4b40-adae-266bbff6a4dc" providerId="AD"/>
  <p188:author id="{7DA9616A-F3B5-FE47-F9B1-D2B985980436}" name="Sebastian McConnell" initials="SM" userId="S::Sebastian.McConnell@homeoffice.gov.uk::88e9c21e-f1f9-4392-a6c5-76226c596bba" providerId="AD"/>
  <p188:author id="{02B05E7B-DB7A-D83D-D070-834E15E29269}" name="Fiona Wilson" initials="FW" userId="S::fiona.wilson@sia.gov.uk::69edaa8b-17d9-400a-b449-aab27a5c8f29" providerId="AD"/>
  <p188:author id="{81F5B29B-EB89-7661-B579-EEAE4AFA0FE8}" name="Georgia Owen" initials="GO" userId="S::georgia.owen@sia.gov.uk::20b58372-8047-40b6-a0be-c977761f8df8" providerId="AD"/>
  <p188:author id="{F96F79A3-F5AF-3690-8589-B519D1FA9179}" name="Sam Weaver" initials="" userId="S::Sam.Weaver5@homeoffice.gov.uk::8b8682d3-9640-4cd6-ad67-fc35798c2fdb" providerId="AD"/>
  <p188:author id="{A68258A4-2631-84EB-3E98-87ABD591C661}" name="Nicola Podd" initials="NP" userId="S::Nicola.Podd@sia.gov.uk::d304d35b-77ea-4677-9fad-0fe484f34c92" providerId="AD"/>
  <p188:author id="{85011CD9-264D-A806-7C85-BBD714640141}" name="Ruth Keeler" initials="RK" userId="S::Ruth.Keeler@homeoffice.gov.uk::e40205f8-5e21-4b9c-b323-d2e58e32d430" providerId="AD"/>
  <p188:author id="{6E38EADB-E2B4-55F1-7660-C291A11E16C9}" name="Sam Foster" initials="SF" userId="S::Sam.Foster2@homeoffice.gov.uk::c15c9c6d-687e-48dd-8103-94730e98d174" providerId="AD"/>
  <p188:author id="{452A96DD-F474-FB33-A5F9-588DE6CD5DD8}" name="Lauren Atkinson" initials="LA" userId="S::lauren.atkinson@sia.gov.uk::c47ea946-8c82-437a-b50a-7172a2266578" providerId="AD"/>
  <p188:author id="{DDC935DE-9965-1356-5C61-5A42C0BA8AC0}" name="Catherine Simpson" initials="CS" userId="S::catherine.simpson@sia.gov.uk::7f9648db-45da-4ff6-8226-08ee38358543" providerId="AD"/>
  <p188:author id="{C79353F0-E698-FD03-0898-353CD31516CF}" name="Jack Fantham" initials="" userId="S::Jack.Fantham@homeoffice.gov.uk::07cabf59-f27c-47b3-8334-c3b49891db0b" providerId="AD"/>
  <p188:author id="{6C9BCAF7-D5A7-335C-2805-8D4294F8D57A}" name="Vicky McGuire" initials="VM" userId="S::Vicky.McGuire@sia.gov.uk::81360807-9cd1-4bfe-b4bb-eac7988fc5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8A"/>
    <a:srgbClr val="EDE8F3"/>
    <a:srgbClr val="FFFFFF"/>
    <a:srgbClr val="22A2C9"/>
    <a:srgbClr val="E96E4D"/>
    <a:srgbClr val="416B84"/>
    <a:srgbClr val="EAC8F1"/>
    <a:srgbClr val="D2DEEF"/>
    <a:srgbClr val="EAEFF7"/>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535576-16FF-C275-A532-C983E6558429}" v="4" dt="2026-07-20T16:49:12.408"/>
    <p1510:client id="{D86936D4-BC84-A9B0-DCDB-0F6FDFABC84C}" v="2" dt="2026-07-21T10:43:35.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7F78E6-6ACD-4719-8E66-DEB7EA7E4C77}" type="datetimeFigureOut">
              <a:rPr lang="en-GB" smtClean="0"/>
              <a:t>21/07/2026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D79E6F3-6DEA-4A7A-BB3E-FD7ABCE78B4A}" type="slidenum">
              <a:rPr lang="en-GB" smtClean="0"/>
              <a:t>‹#›</a:t>
            </a:fld>
            <a:endParaRPr lang="en-GB"/>
          </a:p>
        </p:txBody>
      </p:sp>
    </p:spTree>
    <p:extLst>
      <p:ext uri="{BB962C8B-B14F-4D97-AF65-F5344CB8AC3E}">
        <p14:creationId xmlns:p14="http://schemas.microsoft.com/office/powerpoint/2010/main" val="89812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otectuk.police.uk/news-views/watch-new-martyns-law-explainer-video"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rotectuk.police.uk/news-views/watch-new-martyns-law-explainer-video"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rotectuk.police.uk/sites/default/files/2026-02/Infographic%20Scope-Premises%20NM%20HD%20WEB%20%28002%29.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protectuk.police.uk/sites/default/files/2026-02/CS%20NM%20Infographic%20Scope-%20Events%20%5BWEB%5D.pdf"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rotectuk.police.uk/sites/default/files/2026-04/32.34_ho_mlaw_animation_01_v6_subbed_0.mp4"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protectuk.police.uk/sites/default/files/2026-04/32.34_ho_mlaw_animation_03_v5_subbed.mp4" TargetMode="External"/><Relationship Id="rId4" Type="http://schemas.openxmlformats.org/officeDocument/2006/relationships/hyperlink" Target="https://www.protectuk.police.uk/sites/default/files/2026-04/32.34_ho_mlaw_animation_02_v5_subbed.mp4"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D79E6F3-6DEA-4A7A-BB3E-FD7ABCE78B4A}" type="slidenum">
              <a:rPr lang="en-GB" smtClean="0"/>
              <a:t>5</a:t>
            </a:fld>
            <a:endParaRPr lang="en-GB"/>
          </a:p>
        </p:txBody>
      </p:sp>
    </p:spTree>
    <p:extLst>
      <p:ext uri="{BB962C8B-B14F-4D97-AF65-F5344CB8AC3E}">
        <p14:creationId xmlns:p14="http://schemas.microsoft.com/office/powerpoint/2010/main" val="2804686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Watch: new Martyn’s Law explainer video | </a:t>
            </a:r>
            <a:r>
              <a:rPr lang="en-GB" err="1">
                <a:hlinkClick r:id="rId3"/>
              </a:rPr>
              <a:t>ProtectUK</a:t>
            </a:r>
            <a:endParaRPr lang="en-GB"/>
          </a:p>
        </p:txBody>
      </p:sp>
      <p:sp>
        <p:nvSpPr>
          <p:cNvPr id="4" name="Slide Number Placeholder 3"/>
          <p:cNvSpPr>
            <a:spLocks noGrp="1"/>
          </p:cNvSpPr>
          <p:nvPr>
            <p:ph type="sldNum" sz="quarter" idx="5"/>
          </p:nvPr>
        </p:nvSpPr>
        <p:spPr/>
        <p:txBody>
          <a:bodyPr/>
          <a:lstStyle/>
          <a:p>
            <a:fld id="{AD79E6F3-6DEA-4A7A-BB3E-FD7ABCE78B4A}" type="slidenum">
              <a:rPr lang="en-GB" smtClean="0"/>
              <a:t>8</a:t>
            </a:fld>
            <a:endParaRPr lang="en-GB"/>
          </a:p>
        </p:txBody>
      </p:sp>
    </p:spTree>
    <p:extLst>
      <p:ext uri="{BB962C8B-B14F-4D97-AF65-F5344CB8AC3E}">
        <p14:creationId xmlns:p14="http://schemas.microsoft.com/office/powerpoint/2010/main" val="3049259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9F334-5F91-E93F-C47A-7ABE62111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20B14-215F-1BB2-39AF-35795828F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D2B562-E6AC-620C-095E-AD204136965D}"/>
              </a:ext>
            </a:extLst>
          </p:cNvPr>
          <p:cNvSpPr>
            <a:spLocks noGrp="1"/>
          </p:cNvSpPr>
          <p:nvPr>
            <p:ph type="body" idx="1"/>
          </p:nvPr>
        </p:nvSpPr>
        <p:spPr/>
        <p:txBody>
          <a:bodyPr/>
          <a:lstStyle/>
          <a:p>
            <a:r>
              <a:rPr lang="en-GB">
                <a:hlinkClick r:id="rId3"/>
              </a:rPr>
              <a:t>Watch: new Martyn’s Law explainer video | </a:t>
            </a:r>
            <a:r>
              <a:rPr lang="en-GB" err="1">
                <a:hlinkClick r:id="rId3"/>
              </a:rPr>
              <a:t>ProtectUK</a:t>
            </a:r>
            <a:endParaRPr lang="en-GB"/>
          </a:p>
        </p:txBody>
      </p:sp>
      <p:sp>
        <p:nvSpPr>
          <p:cNvPr id="4" name="Slide Number Placeholder 3">
            <a:extLst>
              <a:ext uri="{FF2B5EF4-FFF2-40B4-BE49-F238E27FC236}">
                <a16:creationId xmlns:a16="http://schemas.microsoft.com/office/drawing/2014/main" id="{415B4BB2-D2C2-7621-8152-CFD179ADE0D6}"/>
              </a:ext>
            </a:extLst>
          </p:cNvPr>
          <p:cNvSpPr>
            <a:spLocks noGrp="1"/>
          </p:cNvSpPr>
          <p:nvPr>
            <p:ph type="sldNum" sz="quarter" idx="5"/>
          </p:nvPr>
        </p:nvSpPr>
        <p:spPr/>
        <p:txBody>
          <a:bodyPr/>
          <a:lstStyle/>
          <a:p>
            <a:fld id="{AD79E6F3-6DEA-4A7A-BB3E-FD7ABCE78B4A}" type="slidenum">
              <a:rPr lang="en-GB" smtClean="0"/>
              <a:t>10</a:t>
            </a:fld>
            <a:endParaRPr lang="en-GB"/>
          </a:p>
        </p:txBody>
      </p:sp>
    </p:spTree>
    <p:extLst>
      <p:ext uri="{BB962C8B-B14F-4D97-AF65-F5344CB8AC3E}">
        <p14:creationId xmlns:p14="http://schemas.microsoft.com/office/powerpoint/2010/main" val="345305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D79E6F3-6DEA-4A7A-BB3E-FD7ABCE78B4A}" type="slidenum">
              <a:rPr lang="en-GB" smtClean="0"/>
              <a:t>12</a:t>
            </a:fld>
            <a:endParaRPr lang="en-GB"/>
          </a:p>
        </p:txBody>
      </p:sp>
    </p:spTree>
    <p:extLst>
      <p:ext uri="{BB962C8B-B14F-4D97-AF65-F5344CB8AC3E}">
        <p14:creationId xmlns:p14="http://schemas.microsoft.com/office/powerpoint/2010/main" val="1366844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12C2F-F62F-8855-2773-A9CBD6DCB4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4FF57-1AD8-29EB-CC86-48384A97C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2B7857-0F58-3BB0-65CD-2264E06B36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0000"/>
                </a:solidFill>
              </a:rPr>
              <a:t>Existing </a:t>
            </a:r>
            <a:r>
              <a:rPr lang="en-GB" err="1">
                <a:solidFill>
                  <a:srgbClr val="FF0000"/>
                </a:solidFill>
              </a:rPr>
              <a:t>ProtectUK</a:t>
            </a:r>
            <a:r>
              <a:rPr lang="en-GB">
                <a:solidFill>
                  <a:srgbClr val="FF0000"/>
                </a:solidFill>
              </a:rPr>
              <a:t> infographic to assess if you’re in scope: </a:t>
            </a:r>
            <a:r>
              <a:rPr lang="en-GB" u="sng">
                <a:solidFill>
                  <a:srgbClr val="FF0000"/>
                </a:solidFill>
                <a:hlinkClick r:id="rId3">
                  <a:extLst>
                    <a:ext uri="{A12FA001-AC4F-418D-AE19-62706E023703}">
                      <ahyp:hlinkClr xmlns:ahyp="http://schemas.microsoft.com/office/drawing/2018/hyperlinkcolor" val="tx"/>
                    </a:ext>
                  </a:extLst>
                </a:hlinkClick>
              </a:rPr>
              <a:t>Infographic Scope-Premises NM HD WEB (002).pdf</a:t>
            </a:r>
            <a:r>
              <a:rPr lang="en-GB">
                <a:solidFill>
                  <a:srgbClr val="FF0000"/>
                </a:solidFill>
              </a:rPr>
              <a:t> and </a:t>
            </a:r>
            <a:r>
              <a:rPr lang="en-GB" u="sng">
                <a:solidFill>
                  <a:srgbClr val="FF0000"/>
                </a:solidFill>
                <a:hlinkClick r:id="rId4">
                  <a:extLst>
                    <a:ext uri="{A12FA001-AC4F-418D-AE19-62706E023703}">
                      <ahyp:hlinkClr xmlns:ahyp="http://schemas.microsoft.com/office/drawing/2018/hyperlinkcolor" val="tx"/>
                    </a:ext>
                  </a:extLst>
                </a:hlinkClick>
              </a:rPr>
              <a:t>CS NM Infographic Scope- Events [WEB].pdf</a:t>
            </a:r>
            <a:r>
              <a:rPr lang="en-GB">
                <a:solidFill>
                  <a:srgbClr val="FF0000"/>
                </a:solidFill>
              </a:rPr>
              <a:t> </a:t>
            </a:r>
          </a:p>
          <a:p>
            <a:endParaRPr lang="en-GB"/>
          </a:p>
        </p:txBody>
      </p:sp>
      <p:sp>
        <p:nvSpPr>
          <p:cNvPr id="4" name="Slide Number Placeholder 3">
            <a:extLst>
              <a:ext uri="{FF2B5EF4-FFF2-40B4-BE49-F238E27FC236}">
                <a16:creationId xmlns:a16="http://schemas.microsoft.com/office/drawing/2014/main" id="{CDF2428A-644E-7F24-38B8-A48C28C79B7D}"/>
              </a:ext>
            </a:extLst>
          </p:cNvPr>
          <p:cNvSpPr>
            <a:spLocks noGrp="1"/>
          </p:cNvSpPr>
          <p:nvPr>
            <p:ph type="sldNum" sz="quarter" idx="5"/>
          </p:nvPr>
        </p:nvSpPr>
        <p:spPr/>
        <p:txBody>
          <a:bodyPr/>
          <a:lstStyle/>
          <a:p>
            <a:fld id="{AD79E6F3-6DEA-4A7A-BB3E-FD7ABCE78B4A}" type="slidenum">
              <a:rPr lang="en-GB" smtClean="0"/>
              <a:t>13</a:t>
            </a:fld>
            <a:endParaRPr lang="en-GB"/>
          </a:p>
        </p:txBody>
      </p:sp>
    </p:spTree>
    <p:extLst>
      <p:ext uri="{BB962C8B-B14F-4D97-AF65-F5344CB8AC3E}">
        <p14:creationId xmlns:p14="http://schemas.microsoft.com/office/powerpoint/2010/main" val="360214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035AB-0EDD-8D6B-29FE-571B77C9D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86A30-85A7-0629-44F0-0FC7019480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929133-900C-B62C-6420-C704BDB9880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0000"/>
                </a:solidFill>
              </a:rPr>
              <a:t>Existing HO animations x 3: </a:t>
            </a:r>
            <a:r>
              <a:rPr lang="en-GB" u="sng">
                <a:solidFill>
                  <a:srgbClr val="FF0000"/>
                </a:solidFill>
                <a:hlinkClick r:id="rId3">
                  <a:extLst>
                    <a:ext uri="{A12FA001-AC4F-418D-AE19-62706E023703}">
                      <ahyp:hlinkClr xmlns:ahyp="http://schemas.microsoft.com/office/drawing/2018/hyperlinkcolor" val="tx"/>
                    </a:ext>
                  </a:extLst>
                </a:hlinkClick>
              </a:rPr>
              <a:t>protectuk.police.uk/sites/default/files/2026-04/32.34_ho_mlaw_animation_01_v6_subbed_0.mp4</a:t>
            </a:r>
            <a:r>
              <a:rPr lang="en-GB">
                <a:solidFill>
                  <a:srgbClr val="FF0000"/>
                </a:solidFill>
              </a:rPr>
              <a:t> and </a:t>
            </a:r>
            <a:r>
              <a:rPr lang="en-GB" u="sng">
                <a:solidFill>
                  <a:srgbClr val="FF0000"/>
                </a:solidFill>
                <a:hlinkClick r:id="rId4">
                  <a:extLst>
                    <a:ext uri="{A12FA001-AC4F-418D-AE19-62706E023703}">
                      <ahyp:hlinkClr xmlns:ahyp="http://schemas.microsoft.com/office/drawing/2018/hyperlinkcolor" val="tx"/>
                    </a:ext>
                  </a:extLst>
                </a:hlinkClick>
              </a:rPr>
              <a:t>protectuk.police.uk/sites/default/files/2026-04/32.34_ho_mlaw_animation_02_v5_subbed.mp4</a:t>
            </a:r>
            <a:r>
              <a:rPr lang="en-GB">
                <a:solidFill>
                  <a:srgbClr val="FF0000"/>
                </a:solidFill>
              </a:rPr>
              <a:t> and </a:t>
            </a:r>
            <a:r>
              <a:rPr lang="en-GB" u="sng">
                <a:solidFill>
                  <a:srgbClr val="FF0000"/>
                </a:solidFill>
                <a:hlinkClick r:id="rId5">
                  <a:extLst>
                    <a:ext uri="{A12FA001-AC4F-418D-AE19-62706E023703}">
                      <ahyp:hlinkClr xmlns:ahyp="http://schemas.microsoft.com/office/drawing/2018/hyperlinkcolor" val="tx"/>
                    </a:ext>
                  </a:extLst>
                </a:hlinkClick>
              </a:rPr>
              <a:t>protectuk.police.uk/sites/default/files/2026-04/32.34_ho_mlaw_animation_03_v5_subbed.mp4</a:t>
            </a:r>
            <a:r>
              <a:rPr lang="en-GB">
                <a:solidFill>
                  <a:srgbClr val="FF0000"/>
                </a:solidFill>
              </a:rPr>
              <a:t> </a:t>
            </a:r>
          </a:p>
          <a:p>
            <a:endParaRPr lang="en-GB"/>
          </a:p>
        </p:txBody>
      </p:sp>
      <p:sp>
        <p:nvSpPr>
          <p:cNvPr id="4" name="Slide Number Placeholder 3">
            <a:extLst>
              <a:ext uri="{FF2B5EF4-FFF2-40B4-BE49-F238E27FC236}">
                <a16:creationId xmlns:a16="http://schemas.microsoft.com/office/drawing/2014/main" id="{282BDE4E-D4B7-18A3-F572-B31ED9ED6A9F}"/>
              </a:ext>
            </a:extLst>
          </p:cNvPr>
          <p:cNvSpPr>
            <a:spLocks noGrp="1"/>
          </p:cNvSpPr>
          <p:nvPr>
            <p:ph type="sldNum" sz="quarter" idx="5"/>
          </p:nvPr>
        </p:nvSpPr>
        <p:spPr/>
        <p:txBody>
          <a:bodyPr/>
          <a:lstStyle/>
          <a:p>
            <a:fld id="{AD79E6F3-6DEA-4A7A-BB3E-FD7ABCE78B4A}" type="slidenum">
              <a:rPr lang="en-GB" smtClean="0"/>
              <a:t>14</a:t>
            </a:fld>
            <a:endParaRPr lang="en-GB"/>
          </a:p>
        </p:txBody>
      </p:sp>
    </p:spTree>
    <p:extLst>
      <p:ext uri="{BB962C8B-B14F-4D97-AF65-F5344CB8AC3E}">
        <p14:creationId xmlns:p14="http://schemas.microsoft.com/office/powerpoint/2010/main" val="3275150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5A7C9-CE9D-6E99-8D4A-628B23BB8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E797D-481D-7E77-ADD5-99F75305B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01DFD6-686D-FBF3-D1C6-69492EF220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4EADE76-1901-EDA9-25B3-32C33C3255D9}"/>
              </a:ext>
            </a:extLst>
          </p:cNvPr>
          <p:cNvSpPr>
            <a:spLocks noGrp="1"/>
          </p:cNvSpPr>
          <p:nvPr>
            <p:ph type="sldNum" sz="quarter" idx="5"/>
          </p:nvPr>
        </p:nvSpPr>
        <p:spPr/>
        <p:txBody>
          <a:bodyPr/>
          <a:lstStyle/>
          <a:p>
            <a:fld id="{AD79E6F3-6DEA-4A7A-BB3E-FD7ABCE78B4A}" type="slidenum">
              <a:rPr lang="en-GB" smtClean="0"/>
              <a:t>15</a:t>
            </a:fld>
            <a:endParaRPr lang="en-GB"/>
          </a:p>
        </p:txBody>
      </p:sp>
    </p:spTree>
    <p:extLst>
      <p:ext uri="{BB962C8B-B14F-4D97-AF65-F5344CB8AC3E}">
        <p14:creationId xmlns:p14="http://schemas.microsoft.com/office/powerpoint/2010/main" val="3660760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02083" y="187890"/>
            <a:ext cx="5347589" cy="6670110"/>
          </a:xfrm>
          <a:prstGeom prst="rect">
            <a:avLst/>
          </a:prstGeom>
        </p:spPr>
      </p:pic>
      <p:sp>
        <p:nvSpPr>
          <p:cNvPr id="2" name="Title 1"/>
          <p:cNvSpPr>
            <a:spLocks noGrp="1"/>
          </p:cNvSpPr>
          <p:nvPr>
            <p:ph type="ctrTitle" hasCustomPrompt="1"/>
          </p:nvPr>
        </p:nvSpPr>
        <p:spPr>
          <a:xfrm>
            <a:off x="838200" y="4272643"/>
            <a:ext cx="5856514" cy="1197428"/>
          </a:xfrm>
          <a:solidFill>
            <a:srgbClr val="00548A"/>
          </a:solidFill>
        </p:spPr>
        <p:txBody>
          <a:bodyPr anchor="t">
            <a:noAutofit/>
          </a:bodyPr>
          <a:lstStyle>
            <a:lvl1pPr algn="l">
              <a:defRPr sz="3200" baseline="0">
                <a:solidFill>
                  <a:schemeClr val="bg1"/>
                </a:solidFill>
                <a:latin typeface="Arial" panose="020B0604020202020204" pitchFamily="34" charset="0"/>
                <a:cs typeface="Arial" panose="020B0604020202020204" pitchFamily="34" charset="0"/>
              </a:defRPr>
            </a:lvl1pPr>
          </a:lstStyle>
          <a:p>
            <a:r>
              <a:rPr lang="en-US"/>
              <a:t>PRESENTATION TITLE</a:t>
            </a:r>
            <a:br>
              <a:rPr lang="en-US"/>
            </a:br>
            <a:r>
              <a:rPr lang="en-US"/>
              <a:t>SUBTITLE OR DATE/NAME</a:t>
            </a:r>
            <a:endParaRPr lang="en-GB"/>
          </a:p>
        </p:txBody>
      </p:sp>
      <p:sp>
        <p:nvSpPr>
          <p:cNvPr id="6" name="Slide Number Placeholder 5"/>
          <p:cNvSpPr>
            <a:spLocks noGrp="1"/>
          </p:cNvSpPr>
          <p:nvPr>
            <p:ph type="sldNum" sz="quarter" idx="12"/>
          </p:nvPr>
        </p:nvSpPr>
        <p:spPr/>
        <p:txBody>
          <a:bodyPr/>
          <a:lstStyle/>
          <a:p>
            <a:fld id="{43E03537-F719-42D2-9273-84889D4E34AD}" type="slidenum">
              <a:rPr lang="en-GB" smtClean="0"/>
              <a:t>‹#›</a:t>
            </a:fld>
            <a:endParaRPr lang="en-GB"/>
          </a:p>
        </p:txBody>
      </p:sp>
    </p:spTree>
    <p:extLst>
      <p:ext uri="{BB962C8B-B14F-4D97-AF65-F5344CB8AC3E}">
        <p14:creationId xmlns:p14="http://schemas.microsoft.com/office/powerpoint/2010/main" val="3434864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781" y="425886"/>
            <a:ext cx="11448789" cy="619143"/>
          </a:xfrm>
        </p:spPr>
        <p:txBody>
          <a:bodyPr anchor="t">
            <a:normAutofit/>
          </a:bodyPr>
          <a:lstStyle>
            <a:lvl1pPr>
              <a:defRPr sz="3600">
                <a:solidFill>
                  <a:srgbClr val="617DA6"/>
                </a:solidFill>
              </a:defRPr>
            </a:lvl1pPr>
          </a:lstStyle>
          <a:p>
            <a:r>
              <a:rPr lang="en-US"/>
              <a:t>Click to edit title</a:t>
            </a:r>
            <a:endParaRPr lang="en-GB"/>
          </a:p>
        </p:txBody>
      </p:sp>
      <p:sp>
        <p:nvSpPr>
          <p:cNvPr id="6" name="Slide Number Placeholder 5"/>
          <p:cNvSpPr>
            <a:spLocks noGrp="1"/>
          </p:cNvSpPr>
          <p:nvPr>
            <p:ph type="sldNum" sz="quarter" idx="12"/>
          </p:nvPr>
        </p:nvSpPr>
        <p:spPr>
          <a:xfrm>
            <a:off x="11523945" y="6475956"/>
            <a:ext cx="425646" cy="237995"/>
          </a:xfrm>
        </p:spPr>
        <p:txBody>
          <a:bodyPr/>
          <a:lstStyle>
            <a:lvl1pPr algn="r">
              <a:defRPr/>
            </a:lvl1pPr>
          </a:lstStyle>
          <a:p>
            <a:fld id="{43E03537-F719-42D2-9273-84889D4E34AD}" type="slidenum">
              <a:rPr lang="en-GB" smtClean="0"/>
              <a:pPr/>
              <a:t>‹#›</a:t>
            </a:fld>
            <a:endParaRPr lang="en-GB"/>
          </a:p>
        </p:txBody>
      </p:sp>
      <p:sp>
        <p:nvSpPr>
          <p:cNvPr id="7" name="Content Placeholder 2"/>
          <p:cNvSpPr>
            <a:spLocks noGrp="1"/>
          </p:cNvSpPr>
          <p:nvPr>
            <p:ph sz="half" idx="1" hasCustomPrompt="1"/>
          </p:nvPr>
        </p:nvSpPr>
        <p:spPr>
          <a:xfrm>
            <a:off x="363257" y="2154345"/>
            <a:ext cx="5538780" cy="3144167"/>
          </a:xfrm>
        </p:spPr>
        <p:txBody>
          <a:bodyPr/>
          <a:lstStyle>
            <a:lvl1pPr>
              <a:defRPr/>
            </a:lvl1pPr>
          </a:lstStyle>
          <a:p>
            <a:pPr lvl="0"/>
            <a:r>
              <a:rPr lang="en-US"/>
              <a:t>Click to edit 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3"/>
          <p:cNvSpPr>
            <a:spLocks noGrp="1"/>
          </p:cNvSpPr>
          <p:nvPr>
            <p:ph sz="half" idx="2" hasCustomPrompt="1"/>
          </p:nvPr>
        </p:nvSpPr>
        <p:spPr>
          <a:xfrm>
            <a:off x="6134622" y="2154345"/>
            <a:ext cx="5714759" cy="3144167"/>
          </a:xfrm>
        </p:spPr>
        <p:txBody>
          <a:bodyPr/>
          <a:lstStyle>
            <a:lvl1pPr>
              <a:defRPr/>
            </a:lvl1pPr>
          </a:lstStyle>
          <a:p>
            <a:pPr lvl="0"/>
            <a:r>
              <a:rPr lang="en-US"/>
              <a:t>Click to edit 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
          <p:cNvSpPr>
            <a:spLocks noGrp="1"/>
          </p:cNvSpPr>
          <p:nvPr>
            <p:ph type="body" idx="13" hasCustomPrompt="1"/>
          </p:nvPr>
        </p:nvSpPr>
        <p:spPr>
          <a:xfrm>
            <a:off x="363257" y="1242753"/>
            <a:ext cx="5538780" cy="823912"/>
          </a:xfrm>
        </p:spPr>
        <p:txBody>
          <a:bodyPr anchor="t"/>
          <a:lstStyle>
            <a:lvl1pPr marL="0" indent="0">
              <a:buNone/>
              <a:defRPr sz="2400" b="1">
                <a:solidFill>
                  <a:srgbClr val="617DA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subheading</a:t>
            </a:r>
          </a:p>
        </p:txBody>
      </p:sp>
      <p:sp>
        <p:nvSpPr>
          <p:cNvPr id="11" name="Text Placeholder 4"/>
          <p:cNvSpPr>
            <a:spLocks noGrp="1"/>
          </p:cNvSpPr>
          <p:nvPr>
            <p:ph type="body" sz="quarter" idx="3" hasCustomPrompt="1"/>
          </p:nvPr>
        </p:nvSpPr>
        <p:spPr>
          <a:xfrm>
            <a:off x="6134622" y="1242753"/>
            <a:ext cx="5714760" cy="823912"/>
          </a:xfrm>
        </p:spPr>
        <p:txBody>
          <a:bodyPr anchor="t"/>
          <a:lstStyle>
            <a:lvl1pPr marL="0" indent="0">
              <a:buNone/>
              <a:defRPr sz="2400" b="1">
                <a:solidFill>
                  <a:srgbClr val="617DA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subheading</a:t>
            </a:r>
          </a:p>
        </p:txBody>
      </p:sp>
    </p:spTree>
    <p:extLst>
      <p:ext uri="{BB962C8B-B14F-4D97-AF65-F5344CB8AC3E}">
        <p14:creationId xmlns:p14="http://schemas.microsoft.com/office/powerpoint/2010/main" val="950943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our char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3E03537-F719-42D2-9273-84889D4E34AD}" type="slidenum">
              <a:rPr lang="en-GB" smtClean="0"/>
              <a:t>‹#›</a:t>
            </a:fld>
            <a:endParaRPr lang="en-GB"/>
          </a:p>
        </p:txBody>
      </p:sp>
      <p:sp>
        <p:nvSpPr>
          <p:cNvPr id="6" name="Title 1"/>
          <p:cNvSpPr txBox="1">
            <a:spLocks/>
          </p:cNvSpPr>
          <p:nvPr userDrawn="1"/>
        </p:nvSpPr>
        <p:spPr>
          <a:xfrm>
            <a:off x="375781" y="425886"/>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US"/>
              <a:t>Colours</a:t>
            </a:r>
            <a:endParaRPr lang="en-GB"/>
          </a:p>
        </p:txBody>
      </p:sp>
      <p:sp>
        <p:nvSpPr>
          <p:cNvPr id="8" name="TextBox 7"/>
          <p:cNvSpPr txBox="1"/>
          <p:nvPr userDrawn="1"/>
        </p:nvSpPr>
        <p:spPr>
          <a:xfrm>
            <a:off x="375781" y="1226372"/>
            <a:ext cx="4217735" cy="646331"/>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If using colours for shapes, graphics or charts</a:t>
            </a:r>
            <a:r>
              <a:rPr lang="en-GB" baseline="0">
                <a:latin typeface="Arial" panose="020B0604020202020204" pitchFamily="34" charset="0"/>
                <a:cs typeface="Arial" panose="020B0604020202020204" pitchFamily="34" charset="0"/>
              </a:rPr>
              <a:t> please use these…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4122" y="1226372"/>
            <a:ext cx="5325036" cy="4142878"/>
          </a:xfrm>
          <a:prstGeom prst="rect">
            <a:avLst/>
          </a:prstGeom>
        </p:spPr>
      </p:pic>
    </p:spTree>
    <p:extLst>
      <p:ext uri="{BB962C8B-B14F-4D97-AF65-F5344CB8AC3E}">
        <p14:creationId xmlns:p14="http://schemas.microsoft.com/office/powerpoint/2010/main" val="964918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1E6E42-70F7-86A7-2D0B-1D4E399D0E1D}"/>
              </a:ext>
            </a:extLst>
          </p:cNvPr>
          <p:cNvSpPr>
            <a:spLocks noGrp="1"/>
          </p:cNvSpPr>
          <p:nvPr>
            <p:ph type="title" hasCustomPrompt="1"/>
          </p:nvPr>
        </p:nvSpPr>
        <p:spPr>
          <a:xfrm>
            <a:off x="375781" y="425886"/>
            <a:ext cx="11448789" cy="619143"/>
          </a:xfrm>
        </p:spPr>
        <p:txBody>
          <a:bodyPr anchor="t">
            <a:normAutofit/>
          </a:bodyPr>
          <a:lstStyle>
            <a:lvl1pPr>
              <a:defRPr sz="3600">
                <a:solidFill>
                  <a:srgbClr val="617DA6"/>
                </a:solidFill>
              </a:defRPr>
            </a:lvl1pPr>
          </a:lstStyle>
          <a:p>
            <a:r>
              <a:rPr lang="en-US"/>
              <a:t>Click to edit title</a:t>
            </a:r>
            <a:endParaRPr lang="en-GB"/>
          </a:p>
        </p:txBody>
      </p:sp>
      <p:sp>
        <p:nvSpPr>
          <p:cNvPr id="5" name="Text Placeholder 2">
            <a:extLst>
              <a:ext uri="{FF2B5EF4-FFF2-40B4-BE49-F238E27FC236}">
                <a16:creationId xmlns:a16="http://schemas.microsoft.com/office/drawing/2014/main" id="{640760C9-6A41-57A9-6709-E1468AF2EE90}"/>
              </a:ext>
            </a:extLst>
          </p:cNvPr>
          <p:cNvSpPr>
            <a:spLocks noGrp="1"/>
          </p:cNvSpPr>
          <p:nvPr>
            <p:ph type="body" idx="1" hasCustomPrompt="1"/>
          </p:nvPr>
        </p:nvSpPr>
        <p:spPr>
          <a:xfrm>
            <a:off x="365761" y="1227909"/>
            <a:ext cx="11458810" cy="4049485"/>
          </a:xfrm>
        </p:spPr>
        <p:txBody>
          <a:bodyPr/>
          <a:lstStyle>
            <a:lvl1pPr marL="342900" indent="-342900">
              <a:buFont typeface="Arial" panose="020B0604020202020204" pitchFamily="34" charset="0"/>
              <a:buChar char="•"/>
              <a:defRPr sz="2800" baseline="0">
                <a:solidFill>
                  <a:schemeClr val="tx1">
                    <a:lumMod val="50000"/>
                    <a:lumOff val="50000"/>
                  </a:schemeClr>
                </a:solidFill>
              </a:defRPr>
            </a:lvl1pPr>
            <a:lvl2pPr marL="800100" indent="-342900">
              <a:buFont typeface="Arial" panose="020B0604020202020204" pitchFamily="34" charset="0"/>
              <a:buChar char="•"/>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body text</a:t>
            </a:r>
          </a:p>
          <a:p>
            <a:pPr lvl="0"/>
            <a:endParaRPr lang="en-US"/>
          </a:p>
        </p:txBody>
      </p:sp>
      <p:sp>
        <p:nvSpPr>
          <p:cNvPr id="6" name="Slide Number Placeholder 5">
            <a:extLst>
              <a:ext uri="{FF2B5EF4-FFF2-40B4-BE49-F238E27FC236}">
                <a16:creationId xmlns:a16="http://schemas.microsoft.com/office/drawing/2014/main" id="{5169A0C0-2C4F-A568-D9DC-FBF37563E78C}"/>
              </a:ext>
            </a:extLst>
          </p:cNvPr>
          <p:cNvSpPr>
            <a:spLocks noGrp="1"/>
          </p:cNvSpPr>
          <p:nvPr>
            <p:ph type="sldNum" sz="quarter" idx="12"/>
          </p:nvPr>
        </p:nvSpPr>
        <p:spPr>
          <a:xfrm>
            <a:off x="11523945" y="6475956"/>
            <a:ext cx="425646" cy="237995"/>
          </a:xfrm>
        </p:spPr>
        <p:txBody>
          <a:bodyPr/>
          <a:lstStyle>
            <a:lvl1pPr algn="r">
              <a:defRPr/>
            </a:lvl1pPr>
          </a:lstStyle>
          <a:p>
            <a:fld id="{43E03537-F719-42D2-9273-84889D4E34AD}" type="slidenum">
              <a:rPr lang="en-GB" smtClean="0"/>
              <a:pPr/>
              <a:t>‹#›</a:t>
            </a:fld>
            <a:endParaRPr lang="en-GB"/>
          </a:p>
        </p:txBody>
      </p:sp>
      <p:sp>
        <p:nvSpPr>
          <p:cNvPr id="8" name="Title 1">
            <a:extLst>
              <a:ext uri="{FF2B5EF4-FFF2-40B4-BE49-F238E27FC236}">
                <a16:creationId xmlns:a16="http://schemas.microsoft.com/office/drawing/2014/main" id="{73A80AEA-50E6-0116-B0AD-39CC73C35885}"/>
              </a:ext>
            </a:extLst>
          </p:cNvPr>
          <p:cNvSpPr txBox="1">
            <a:spLocks/>
          </p:cNvSpPr>
          <p:nvPr userDrawn="1"/>
        </p:nvSpPr>
        <p:spPr>
          <a:xfrm>
            <a:off x="202850" y="97713"/>
            <a:ext cx="11784632" cy="236733"/>
          </a:xfrm>
          <a:prstGeom prst="rect">
            <a:avLst/>
          </a:prstGeom>
          <a:noFill/>
        </p:spPr>
        <p:txBody>
          <a:bodyPr/>
          <a:lstStyle>
            <a:lvl1pPr algn="l" rtl="0" eaLnBrk="1" fontAlgn="base" hangingPunct="1">
              <a:spcBef>
                <a:spcPct val="0"/>
              </a:spcBef>
              <a:spcAft>
                <a:spcPct val="0"/>
              </a:spcAft>
              <a:defRPr sz="3600" b="1" kern="1200">
                <a:solidFill>
                  <a:srgbClr val="8F23B3"/>
                </a:solidFill>
                <a:latin typeface="Arial" pitchFamily="34" charset="0"/>
                <a:ea typeface="+mj-ea"/>
                <a:cs typeface="Arial" pitchFamily="34" charset="0"/>
              </a:defRPr>
            </a:lvl1pPr>
            <a:lvl2pPr algn="l" rtl="0" eaLnBrk="1" fontAlgn="base" hangingPunct="1">
              <a:spcBef>
                <a:spcPct val="0"/>
              </a:spcBef>
              <a:spcAft>
                <a:spcPct val="0"/>
              </a:spcAft>
              <a:defRPr sz="3600" b="1">
                <a:solidFill>
                  <a:schemeClr val="bg1"/>
                </a:solidFill>
                <a:latin typeface="Arial" charset="0"/>
                <a:cs typeface="Arial" charset="0"/>
              </a:defRPr>
            </a:lvl2pPr>
            <a:lvl3pPr algn="l" rtl="0" eaLnBrk="1" fontAlgn="base" hangingPunct="1">
              <a:spcBef>
                <a:spcPct val="0"/>
              </a:spcBef>
              <a:spcAft>
                <a:spcPct val="0"/>
              </a:spcAft>
              <a:defRPr sz="3600" b="1">
                <a:solidFill>
                  <a:schemeClr val="bg1"/>
                </a:solidFill>
                <a:latin typeface="Arial" charset="0"/>
                <a:cs typeface="Arial" charset="0"/>
              </a:defRPr>
            </a:lvl3pPr>
            <a:lvl4pPr algn="l" rtl="0" eaLnBrk="1" fontAlgn="base" hangingPunct="1">
              <a:spcBef>
                <a:spcPct val="0"/>
              </a:spcBef>
              <a:spcAft>
                <a:spcPct val="0"/>
              </a:spcAft>
              <a:defRPr sz="3600" b="1">
                <a:solidFill>
                  <a:schemeClr val="bg1"/>
                </a:solidFill>
                <a:latin typeface="Arial" charset="0"/>
                <a:cs typeface="Arial" charset="0"/>
              </a:defRPr>
            </a:lvl4pPr>
            <a:lvl5pPr algn="l" rtl="0" eaLnBrk="1" fontAlgn="base" hangingPunct="1">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US" sz="1200" b="0">
                <a:solidFill>
                  <a:schemeClr val="bg2">
                    <a:lumMod val="65000"/>
                  </a:schemeClr>
                </a:solidFill>
              </a:rPr>
              <a:t>Martyn’s Law Implementation – SIA Oversight Committee</a:t>
            </a:r>
          </a:p>
        </p:txBody>
      </p:sp>
    </p:spTree>
    <p:extLst>
      <p:ext uri="{BB962C8B-B14F-4D97-AF65-F5344CB8AC3E}">
        <p14:creationId xmlns:p14="http://schemas.microsoft.com/office/powerpoint/2010/main" val="3183045706"/>
      </p:ext>
    </p:extLst>
  </p:cSld>
  <p:clrMapOvr>
    <a:masterClrMapping/>
  </p:clrMapOvr>
  <p:extLst>
    <p:ext uri="{DCECCB84-F9BA-43D5-87BE-67443E8EF086}">
      <p15:sldGuideLst xmlns:p15="http://schemas.microsoft.com/office/powerpoint/2012/main">
        <p15:guide id="1" pos="257">
          <p15:clr>
            <a:srgbClr val="FBAE40"/>
          </p15:clr>
        </p15:guide>
        <p15:guide id="2" pos="1345">
          <p15:clr>
            <a:srgbClr val="FBAE40"/>
          </p15:clr>
        </p15:guide>
        <p15:guide id="3" pos="1481">
          <p15:clr>
            <a:srgbClr val="FBAE40"/>
          </p15:clr>
        </p15:guide>
        <p15:guide id="4" pos="2570">
          <p15:clr>
            <a:srgbClr val="FBAE40"/>
          </p15:clr>
        </p15:guide>
        <p15:guide id="5" pos="2706">
          <p15:clr>
            <a:srgbClr val="FBAE40"/>
          </p15:clr>
        </p15:guide>
        <p15:guide id="6" pos="3795">
          <p15:clr>
            <a:srgbClr val="FBAE40"/>
          </p15:clr>
        </p15:guide>
        <p15:guide id="7" pos="3931">
          <p15:clr>
            <a:srgbClr val="FBAE40"/>
          </p15:clr>
        </p15:guide>
        <p15:guide id="8" pos="5019">
          <p15:clr>
            <a:srgbClr val="FBAE40"/>
          </p15:clr>
        </p15:guide>
        <p15:guide id="9" pos="5155">
          <p15:clr>
            <a:srgbClr val="FBAE40"/>
          </p15:clr>
        </p15:guide>
        <p15:guide id="10" pos="6199">
          <p15:clr>
            <a:srgbClr val="FBAE40"/>
          </p15:clr>
        </p15:guide>
        <p15:guide id="11" pos="6335">
          <p15:clr>
            <a:srgbClr val="FBAE40"/>
          </p15:clr>
        </p15:guide>
        <p15:guide id="12" pos="7423">
          <p15:clr>
            <a:srgbClr val="FBAE40"/>
          </p15:clr>
        </p15:guide>
        <p15:guide id="13" orient="horz" pos="981">
          <p15:clr>
            <a:srgbClr val="FBAE40"/>
          </p15:clr>
        </p15:guide>
        <p15:guide id="14" orient="horz" pos="845">
          <p15:clr>
            <a:srgbClr val="FBAE40"/>
          </p15:clr>
        </p15:guide>
        <p15:guide id="15" orient="horz" pos="346">
          <p15:clr>
            <a:srgbClr val="FBAE40"/>
          </p15:clr>
        </p15:guide>
        <p15:guide id="16" orient="horz" pos="255">
          <p15:clr>
            <a:srgbClr val="FBAE40"/>
          </p15:clr>
        </p15:guide>
        <p15:guide id="17" orient="horz" pos="119">
          <p15:clr>
            <a:srgbClr val="FBAE40"/>
          </p15:clr>
        </p15:guide>
        <p15:guide id="18" orient="horz" pos="2478">
          <p15:clr>
            <a:srgbClr val="FBAE40"/>
          </p15:clr>
        </p15:guide>
        <p15:guide id="19" orient="horz" pos="3974">
          <p15:clr>
            <a:srgbClr val="FBAE40"/>
          </p15:clr>
        </p15:guide>
        <p15:guide id="20" orient="horz" pos="406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lvl1pPr>
              <a:defRPr/>
            </a:lvl1pPr>
          </a:lstStyle>
          <a:p>
            <a:pPr>
              <a:defRPr/>
            </a:pPr>
            <a:r>
              <a:rPr lang="en-US">
                <a:solidFill>
                  <a:srgbClr val="00B050"/>
                </a:solidFill>
              </a:rPr>
              <a:t>x</a:t>
            </a:r>
            <a:endParaRPr lang="en-GB">
              <a:solidFill>
                <a:srgbClr val="00B050"/>
              </a:solidFill>
            </a:endParaRPr>
          </a:p>
        </p:txBody>
      </p:sp>
      <p:sp>
        <p:nvSpPr>
          <p:cNvPr id="6" name="Title 5"/>
          <p:cNvSpPr>
            <a:spLocks noGrp="1"/>
          </p:cNvSpPr>
          <p:nvPr>
            <p:ph type="title"/>
          </p:nvPr>
        </p:nvSpPr>
        <p:spPr>
          <a:xfrm>
            <a:off x="450331" y="458791"/>
            <a:ext cx="11282516" cy="377825"/>
          </a:xfrm>
        </p:spPr>
        <p:txBody>
          <a:bodyPr/>
          <a:lstStyle>
            <a:lvl1pPr>
              <a:defRPr sz="2800"/>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F9D16C26-2162-5C3F-D211-C615207A9E6A}"/>
              </a:ext>
            </a:extLst>
          </p:cNvPr>
          <p:cNvSpPr>
            <a:spLocks noGrp="1"/>
          </p:cNvSpPr>
          <p:nvPr>
            <p:ph type="body" sz="quarter" idx="11"/>
          </p:nvPr>
        </p:nvSpPr>
        <p:spPr>
          <a:xfrm>
            <a:off x="450332" y="1079500"/>
            <a:ext cx="11282516" cy="5187950"/>
          </a:xfrm>
          <a:prstGeom prst="rect">
            <a:avLst/>
          </a:prstGeo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4608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b="2445"/>
          <a:stretch/>
        </p:blipFill>
        <p:spPr>
          <a:xfrm>
            <a:off x="4598022" y="1929008"/>
            <a:ext cx="5345038" cy="4936251"/>
          </a:xfrm>
          <a:prstGeom prst="rect">
            <a:avLst/>
          </a:prstGeom>
        </p:spPr>
      </p:pic>
      <p:sp>
        <p:nvSpPr>
          <p:cNvPr id="2" name="Title 1"/>
          <p:cNvSpPr>
            <a:spLocks noGrp="1"/>
          </p:cNvSpPr>
          <p:nvPr>
            <p:ph type="ctrTitle" hasCustomPrompt="1"/>
          </p:nvPr>
        </p:nvSpPr>
        <p:spPr>
          <a:xfrm>
            <a:off x="838200" y="4272643"/>
            <a:ext cx="5856514" cy="1197428"/>
          </a:xfrm>
          <a:solidFill>
            <a:srgbClr val="00548A"/>
          </a:solidFill>
        </p:spPr>
        <p:txBody>
          <a:bodyPr anchor="t">
            <a:noAutofit/>
          </a:bodyPr>
          <a:lstStyle>
            <a:lvl1pPr algn="l">
              <a:defRPr sz="3200" baseline="0">
                <a:solidFill>
                  <a:schemeClr val="bg1"/>
                </a:solidFill>
                <a:latin typeface="Arial" panose="020B0604020202020204" pitchFamily="34" charset="0"/>
                <a:cs typeface="Arial" panose="020B0604020202020204" pitchFamily="34" charset="0"/>
              </a:defRPr>
            </a:lvl1pPr>
          </a:lstStyle>
          <a:p>
            <a:r>
              <a:rPr lang="en-US"/>
              <a:t>PRESENTATION TITLE</a:t>
            </a:r>
            <a:br>
              <a:rPr lang="en-US"/>
            </a:br>
            <a:r>
              <a:rPr lang="en-US"/>
              <a:t>SUBTITLE OR DATE/NAME</a:t>
            </a:r>
            <a:endParaRPr lang="en-GB"/>
          </a:p>
        </p:txBody>
      </p:sp>
      <p:sp>
        <p:nvSpPr>
          <p:cNvPr id="6" name="Slide Number Placeholder 5"/>
          <p:cNvSpPr>
            <a:spLocks noGrp="1"/>
          </p:cNvSpPr>
          <p:nvPr>
            <p:ph type="sldNum" sz="quarter" idx="12"/>
          </p:nvPr>
        </p:nvSpPr>
        <p:spPr/>
        <p:txBody>
          <a:bodyPr/>
          <a:lstStyle/>
          <a:p>
            <a:fld id="{43E03537-F719-42D2-9273-84889D4E34AD}" type="slidenum">
              <a:rPr lang="en-GB" smtClean="0"/>
              <a:t>‹#›</a:t>
            </a:fld>
            <a:endParaRPr lang="en-GB"/>
          </a:p>
        </p:txBody>
      </p:sp>
    </p:spTree>
    <p:extLst>
      <p:ext uri="{BB962C8B-B14F-4D97-AF65-F5344CB8AC3E}">
        <p14:creationId xmlns:p14="http://schemas.microsoft.com/office/powerpoint/2010/main" val="3163186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b="4080"/>
          <a:stretch/>
        </p:blipFill>
        <p:spPr>
          <a:xfrm>
            <a:off x="4476106" y="532688"/>
            <a:ext cx="4938256" cy="6331575"/>
          </a:xfrm>
          <a:prstGeom prst="rect">
            <a:avLst/>
          </a:prstGeom>
        </p:spPr>
      </p:pic>
      <p:sp>
        <p:nvSpPr>
          <p:cNvPr id="2" name="Title 1"/>
          <p:cNvSpPr>
            <a:spLocks noGrp="1"/>
          </p:cNvSpPr>
          <p:nvPr>
            <p:ph type="ctrTitle" hasCustomPrompt="1"/>
          </p:nvPr>
        </p:nvSpPr>
        <p:spPr>
          <a:xfrm>
            <a:off x="838200" y="4272643"/>
            <a:ext cx="5856514" cy="1197428"/>
          </a:xfrm>
          <a:solidFill>
            <a:srgbClr val="00548A"/>
          </a:solidFill>
        </p:spPr>
        <p:txBody>
          <a:bodyPr anchor="t">
            <a:noAutofit/>
          </a:bodyPr>
          <a:lstStyle>
            <a:lvl1pPr algn="l">
              <a:defRPr sz="3200" baseline="0">
                <a:solidFill>
                  <a:schemeClr val="bg1"/>
                </a:solidFill>
                <a:latin typeface="Arial" panose="020B0604020202020204" pitchFamily="34" charset="0"/>
                <a:cs typeface="Arial" panose="020B0604020202020204" pitchFamily="34" charset="0"/>
              </a:defRPr>
            </a:lvl1pPr>
          </a:lstStyle>
          <a:p>
            <a:r>
              <a:rPr lang="en-US"/>
              <a:t>PRESENTATION TITLE</a:t>
            </a:r>
            <a:br>
              <a:rPr lang="en-US"/>
            </a:br>
            <a:r>
              <a:rPr lang="en-US"/>
              <a:t>SUBTITLE OR DATE/NAME</a:t>
            </a:r>
            <a:endParaRPr lang="en-GB"/>
          </a:p>
        </p:txBody>
      </p:sp>
      <p:sp>
        <p:nvSpPr>
          <p:cNvPr id="6" name="Slide Number Placeholder 5"/>
          <p:cNvSpPr>
            <a:spLocks noGrp="1"/>
          </p:cNvSpPr>
          <p:nvPr>
            <p:ph type="sldNum" sz="quarter" idx="12"/>
          </p:nvPr>
        </p:nvSpPr>
        <p:spPr/>
        <p:txBody>
          <a:bodyPr/>
          <a:lstStyle/>
          <a:p>
            <a:fld id="{43E03537-F719-42D2-9273-84889D4E34AD}" type="slidenum">
              <a:rPr lang="en-GB" smtClean="0"/>
              <a:t>‹#›</a:t>
            </a:fld>
            <a:endParaRPr lang="en-GB"/>
          </a:p>
        </p:txBody>
      </p:sp>
    </p:spTree>
    <p:extLst>
      <p:ext uri="{BB962C8B-B14F-4D97-AF65-F5344CB8AC3E}">
        <p14:creationId xmlns:p14="http://schemas.microsoft.com/office/powerpoint/2010/main" val="806571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01089" y="1716066"/>
            <a:ext cx="5277708" cy="5143854"/>
          </a:xfrm>
          <a:prstGeom prst="rect">
            <a:avLst/>
          </a:prstGeom>
        </p:spPr>
      </p:pic>
      <p:sp>
        <p:nvSpPr>
          <p:cNvPr id="2" name="Title 1"/>
          <p:cNvSpPr>
            <a:spLocks noGrp="1"/>
          </p:cNvSpPr>
          <p:nvPr>
            <p:ph type="ctrTitle" hasCustomPrompt="1"/>
          </p:nvPr>
        </p:nvSpPr>
        <p:spPr>
          <a:xfrm>
            <a:off x="838200" y="4272643"/>
            <a:ext cx="5856514" cy="1197428"/>
          </a:xfrm>
          <a:solidFill>
            <a:srgbClr val="00548A"/>
          </a:solidFill>
        </p:spPr>
        <p:txBody>
          <a:bodyPr anchor="t">
            <a:noAutofit/>
          </a:bodyPr>
          <a:lstStyle>
            <a:lvl1pPr algn="l">
              <a:defRPr sz="3200" baseline="0">
                <a:solidFill>
                  <a:schemeClr val="bg1"/>
                </a:solidFill>
                <a:latin typeface="Arial" panose="020B0604020202020204" pitchFamily="34" charset="0"/>
                <a:cs typeface="Arial" panose="020B0604020202020204" pitchFamily="34" charset="0"/>
              </a:defRPr>
            </a:lvl1pPr>
          </a:lstStyle>
          <a:p>
            <a:r>
              <a:rPr lang="en-US"/>
              <a:t>PRESENTATION TITLE</a:t>
            </a:r>
            <a:br>
              <a:rPr lang="en-US"/>
            </a:br>
            <a:r>
              <a:rPr lang="en-US"/>
              <a:t>SUBTITLE OR DATE/NAME</a:t>
            </a:r>
            <a:endParaRPr lang="en-GB"/>
          </a:p>
        </p:txBody>
      </p:sp>
      <p:sp>
        <p:nvSpPr>
          <p:cNvPr id="6" name="Slide Number Placeholder 5"/>
          <p:cNvSpPr>
            <a:spLocks noGrp="1"/>
          </p:cNvSpPr>
          <p:nvPr>
            <p:ph type="sldNum" sz="quarter" idx="12"/>
          </p:nvPr>
        </p:nvSpPr>
        <p:spPr/>
        <p:txBody>
          <a:bodyPr/>
          <a:lstStyle/>
          <a:p>
            <a:fld id="{43E03537-F719-42D2-9273-84889D4E34AD}" type="slidenum">
              <a:rPr lang="en-GB" smtClean="0"/>
              <a:t>‹#›</a:t>
            </a:fld>
            <a:endParaRPr lang="en-GB"/>
          </a:p>
        </p:txBody>
      </p:sp>
    </p:spTree>
    <p:extLst>
      <p:ext uri="{BB962C8B-B14F-4D97-AF65-F5344CB8AC3E}">
        <p14:creationId xmlns:p14="http://schemas.microsoft.com/office/powerpoint/2010/main" val="3992217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5">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r="2418" b="5265"/>
          <a:stretch/>
        </p:blipFill>
        <p:spPr>
          <a:xfrm>
            <a:off x="5357260" y="2410179"/>
            <a:ext cx="4625983" cy="4454083"/>
          </a:xfrm>
          <a:prstGeom prst="rect">
            <a:avLst/>
          </a:prstGeom>
        </p:spPr>
      </p:pic>
      <p:sp>
        <p:nvSpPr>
          <p:cNvPr id="2" name="Title 1"/>
          <p:cNvSpPr>
            <a:spLocks noGrp="1"/>
          </p:cNvSpPr>
          <p:nvPr>
            <p:ph type="ctrTitle" hasCustomPrompt="1"/>
          </p:nvPr>
        </p:nvSpPr>
        <p:spPr>
          <a:xfrm>
            <a:off x="838200" y="4272643"/>
            <a:ext cx="5856514" cy="1197428"/>
          </a:xfrm>
          <a:solidFill>
            <a:srgbClr val="00548A"/>
          </a:solidFill>
        </p:spPr>
        <p:txBody>
          <a:bodyPr anchor="t">
            <a:noAutofit/>
          </a:bodyPr>
          <a:lstStyle>
            <a:lvl1pPr algn="l">
              <a:defRPr sz="3200" baseline="0">
                <a:solidFill>
                  <a:schemeClr val="bg1"/>
                </a:solidFill>
                <a:latin typeface="Arial" panose="020B0604020202020204" pitchFamily="34" charset="0"/>
                <a:cs typeface="Arial" panose="020B0604020202020204" pitchFamily="34" charset="0"/>
              </a:defRPr>
            </a:lvl1pPr>
          </a:lstStyle>
          <a:p>
            <a:r>
              <a:rPr lang="en-US"/>
              <a:t>PRESENTATION TITLE</a:t>
            </a:r>
            <a:br>
              <a:rPr lang="en-US"/>
            </a:br>
            <a:r>
              <a:rPr lang="en-US"/>
              <a:t>SUBTITLE OR DATE/NAME</a:t>
            </a:r>
            <a:endParaRPr lang="en-GB"/>
          </a:p>
        </p:txBody>
      </p:sp>
      <p:sp>
        <p:nvSpPr>
          <p:cNvPr id="6" name="Slide Number Placeholder 5"/>
          <p:cNvSpPr>
            <a:spLocks noGrp="1"/>
          </p:cNvSpPr>
          <p:nvPr>
            <p:ph type="sldNum" sz="quarter" idx="12"/>
          </p:nvPr>
        </p:nvSpPr>
        <p:spPr/>
        <p:txBody>
          <a:bodyPr/>
          <a:lstStyle/>
          <a:p>
            <a:fld id="{43E03537-F719-42D2-9273-84889D4E34AD}" type="slidenum">
              <a:rPr lang="en-GB" smtClean="0"/>
              <a:t>‹#›</a:t>
            </a:fld>
            <a:endParaRPr lang="en-GB"/>
          </a:p>
        </p:txBody>
      </p:sp>
    </p:spTree>
    <p:extLst>
      <p:ext uri="{BB962C8B-B14F-4D97-AF65-F5344CB8AC3E}">
        <p14:creationId xmlns:p14="http://schemas.microsoft.com/office/powerpoint/2010/main" val="1172903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6">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0" y="4272643"/>
            <a:ext cx="5856514" cy="1197428"/>
          </a:xfrm>
          <a:solidFill>
            <a:srgbClr val="00548A"/>
          </a:solidFill>
        </p:spPr>
        <p:txBody>
          <a:bodyPr anchor="t">
            <a:noAutofit/>
          </a:bodyPr>
          <a:lstStyle>
            <a:lvl1pPr algn="l">
              <a:defRPr sz="3200" baseline="0">
                <a:solidFill>
                  <a:schemeClr val="bg1"/>
                </a:solidFill>
                <a:latin typeface="Arial" panose="020B0604020202020204" pitchFamily="34" charset="0"/>
                <a:cs typeface="Arial" panose="020B0604020202020204" pitchFamily="34" charset="0"/>
              </a:defRPr>
            </a:lvl1pPr>
          </a:lstStyle>
          <a:p>
            <a:r>
              <a:rPr lang="en-US"/>
              <a:t>PRESENTATION TITLE</a:t>
            </a:r>
            <a:br>
              <a:rPr lang="en-US"/>
            </a:br>
            <a:r>
              <a:rPr lang="en-US"/>
              <a:t>SUBTITLE OR DATE/NAME</a:t>
            </a:r>
            <a:endParaRPr lang="en-GB"/>
          </a:p>
        </p:txBody>
      </p:sp>
      <p:sp>
        <p:nvSpPr>
          <p:cNvPr id="6" name="Slide Number Placeholder 5"/>
          <p:cNvSpPr>
            <a:spLocks noGrp="1"/>
          </p:cNvSpPr>
          <p:nvPr>
            <p:ph type="sldNum" sz="quarter" idx="12"/>
          </p:nvPr>
        </p:nvSpPr>
        <p:spPr/>
        <p:txBody>
          <a:bodyPr/>
          <a:lstStyle/>
          <a:p>
            <a:fld id="{43E03537-F719-42D2-9273-84889D4E34AD}" type="slidenum">
              <a:rPr lang="en-GB" smtClean="0"/>
              <a:t>‹#›</a:t>
            </a:fld>
            <a:endParaRPr lang="en-GB"/>
          </a:p>
        </p:txBody>
      </p:sp>
    </p:spTree>
    <p:extLst>
      <p:ext uri="{BB962C8B-B14F-4D97-AF65-F5344CB8AC3E}">
        <p14:creationId xmlns:p14="http://schemas.microsoft.com/office/powerpoint/2010/main" val="2911834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781" y="425886"/>
            <a:ext cx="11448789" cy="619143"/>
          </a:xfrm>
        </p:spPr>
        <p:txBody>
          <a:bodyPr anchor="t">
            <a:normAutofit/>
          </a:bodyPr>
          <a:lstStyle>
            <a:lvl1pPr>
              <a:defRPr sz="3600">
                <a:solidFill>
                  <a:srgbClr val="617DA6"/>
                </a:solidFill>
              </a:defRPr>
            </a:lvl1pPr>
          </a:lstStyle>
          <a:p>
            <a:r>
              <a:rPr lang="en-US"/>
              <a:t>Click to edit title</a:t>
            </a:r>
            <a:endParaRPr lang="en-GB"/>
          </a:p>
        </p:txBody>
      </p:sp>
      <p:sp>
        <p:nvSpPr>
          <p:cNvPr id="3" name="Text Placeholder 2"/>
          <p:cNvSpPr>
            <a:spLocks noGrp="1"/>
          </p:cNvSpPr>
          <p:nvPr>
            <p:ph type="body" idx="1" hasCustomPrompt="1"/>
          </p:nvPr>
        </p:nvSpPr>
        <p:spPr>
          <a:xfrm>
            <a:off x="365761" y="1227909"/>
            <a:ext cx="11458810" cy="4049485"/>
          </a:xfrm>
        </p:spPr>
        <p:txBody>
          <a:bodyPr/>
          <a:lstStyle>
            <a:lvl1pPr marL="342900" indent="-342900">
              <a:buFont typeface="Arial" panose="020B0604020202020204" pitchFamily="34" charset="0"/>
              <a:buChar char="•"/>
              <a:defRPr sz="2800" baseline="0">
                <a:solidFill>
                  <a:schemeClr val="tx1">
                    <a:lumMod val="50000"/>
                    <a:lumOff val="50000"/>
                  </a:schemeClr>
                </a:solidFill>
              </a:defRPr>
            </a:lvl1pPr>
            <a:lvl2pPr marL="800100" indent="-342900">
              <a:buFont typeface="Arial" panose="020B0604020202020204" pitchFamily="34" charset="0"/>
              <a:buChar char="•"/>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body text</a:t>
            </a:r>
          </a:p>
          <a:p>
            <a:pPr lvl="0"/>
            <a:endParaRPr lang="en-US"/>
          </a:p>
        </p:txBody>
      </p:sp>
      <p:sp>
        <p:nvSpPr>
          <p:cNvPr id="6" name="Slide Number Placeholder 5"/>
          <p:cNvSpPr>
            <a:spLocks noGrp="1"/>
          </p:cNvSpPr>
          <p:nvPr>
            <p:ph type="sldNum" sz="quarter" idx="12"/>
          </p:nvPr>
        </p:nvSpPr>
        <p:spPr>
          <a:xfrm>
            <a:off x="11523945" y="6475956"/>
            <a:ext cx="425646" cy="237995"/>
          </a:xfrm>
        </p:spPr>
        <p:txBody>
          <a:bodyPr/>
          <a:lstStyle>
            <a:lvl1pPr algn="r">
              <a:defRPr/>
            </a:lvl1pPr>
          </a:lstStyle>
          <a:p>
            <a:fld id="{43E03537-F719-42D2-9273-84889D4E34AD}" type="slidenum">
              <a:rPr lang="en-GB" smtClean="0"/>
              <a:pPr/>
              <a:t>‹#›</a:t>
            </a:fld>
            <a:endParaRPr lang="en-GB"/>
          </a:p>
        </p:txBody>
      </p:sp>
    </p:spTree>
    <p:extLst>
      <p:ext uri="{BB962C8B-B14F-4D97-AF65-F5344CB8AC3E}">
        <p14:creationId xmlns:p14="http://schemas.microsoft.com/office/powerpoint/2010/main" val="3724161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781" y="425886"/>
            <a:ext cx="11448789" cy="619143"/>
          </a:xfrm>
        </p:spPr>
        <p:txBody>
          <a:bodyPr anchor="t">
            <a:normAutofit/>
          </a:bodyPr>
          <a:lstStyle>
            <a:lvl1pPr>
              <a:defRPr sz="3600">
                <a:solidFill>
                  <a:srgbClr val="617DA6"/>
                </a:solidFill>
              </a:defRPr>
            </a:lvl1pPr>
          </a:lstStyle>
          <a:p>
            <a:r>
              <a:rPr lang="en-US"/>
              <a:t>Click to edit title</a:t>
            </a:r>
            <a:endParaRPr lang="en-GB"/>
          </a:p>
        </p:txBody>
      </p:sp>
      <p:sp>
        <p:nvSpPr>
          <p:cNvPr id="6" name="Slide Number Placeholder 5"/>
          <p:cNvSpPr>
            <a:spLocks noGrp="1"/>
          </p:cNvSpPr>
          <p:nvPr>
            <p:ph type="sldNum" sz="quarter" idx="12"/>
          </p:nvPr>
        </p:nvSpPr>
        <p:spPr>
          <a:xfrm>
            <a:off x="11523945" y="6475956"/>
            <a:ext cx="425646" cy="237995"/>
          </a:xfrm>
        </p:spPr>
        <p:txBody>
          <a:bodyPr/>
          <a:lstStyle>
            <a:lvl1pPr algn="r">
              <a:defRPr/>
            </a:lvl1pPr>
          </a:lstStyle>
          <a:p>
            <a:fld id="{43E03537-F719-42D2-9273-84889D4E34AD}" type="slidenum">
              <a:rPr lang="en-GB" smtClean="0"/>
              <a:pPr/>
              <a:t>‹#›</a:t>
            </a:fld>
            <a:endParaRPr lang="en-GB"/>
          </a:p>
        </p:txBody>
      </p:sp>
      <p:sp>
        <p:nvSpPr>
          <p:cNvPr id="7" name="Media Placeholder 4"/>
          <p:cNvSpPr>
            <a:spLocks noGrp="1"/>
          </p:cNvSpPr>
          <p:nvPr>
            <p:ph type="media" sz="quarter" idx="11"/>
          </p:nvPr>
        </p:nvSpPr>
        <p:spPr>
          <a:xfrm>
            <a:off x="375781" y="1233055"/>
            <a:ext cx="11511419" cy="4227945"/>
          </a:xfrm>
        </p:spPr>
        <p:txBody>
          <a:bodyPr>
            <a:normAutofit/>
          </a:bodyPr>
          <a:lstStyle>
            <a:lvl1pPr>
              <a:defRPr sz="2800"/>
            </a:lvl1pPr>
          </a:lstStyle>
          <a:p>
            <a:r>
              <a:rPr lang="en-US"/>
              <a:t>Click icon to add media</a:t>
            </a:r>
            <a:endParaRPr lang="en-GB"/>
          </a:p>
        </p:txBody>
      </p:sp>
    </p:spTree>
    <p:extLst>
      <p:ext uri="{BB962C8B-B14F-4D97-AF65-F5344CB8AC3E}">
        <p14:creationId xmlns:p14="http://schemas.microsoft.com/office/powerpoint/2010/main" val="94690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781" y="425886"/>
            <a:ext cx="11448789" cy="619143"/>
          </a:xfrm>
        </p:spPr>
        <p:txBody>
          <a:bodyPr anchor="t">
            <a:normAutofit/>
          </a:bodyPr>
          <a:lstStyle>
            <a:lvl1pPr>
              <a:defRPr sz="3600">
                <a:solidFill>
                  <a:srgbClr val="617DA6"/>
                </a:solidFill>
              </a:defRPr>
            </a:lvl1pPr>
          </a:lstStyle>
          <a:p>
            <a:r>
              <a:rPr lang="en-US"/>
              <a:t>Click to edit title</a:t>
            </a:r>
            <a:endParaRPr lang="en-GB"/>
          </a:p>
        </p:txBody>
      </p:sp>
      <p:sp>
        <p:nvSpPr>
          <p:cNvPr id="6" name="Slide Number Placeholder 5"/>
          <p:cNvSpPr>
            <a:spLocks noGrp="1"/>
          </p:cNvSpPr>
          <p:nvPr>
            <p:ph type="sldNum" sz="quarter" idx="12"/>
          </p:nvPr>
        </p:nvSpPr>
        <p:spPr>
          <a:xfrm>
            <a:off x="11523945" y="6475956"/>
            <a:ext cx="425646" cy="237995"/>
          </a:xfrm>
        </p:spPr>
        <p:txBody>
          <a:bodyPr/>
          <a:lstStyle>
            <a:lvl1pPr algn="r">
              <a:defRPr/>
            </a:lvl1pPr>
          </a:lstStyle>
          <a:p>
            <a:fld id="{43E03537-F719-42D2-9273-84889D4E34AD}" type="slidenum">
              <a:rPr lang="en-GB" smtClean="0"/>
              <a:pPr/>
              <a:t>‹#›</a:t>
            </a:fld>
            <a:endParaRPr lang="en-GB"/>
          </a:p>
        </p:txBody>
      </p:sp>
      <p:sp>
        <p:nvSpPr>
          <p:cNvPr id="7" name="Content Placeholder 2"/>
          <p:cNvSpPr>
            <a:spLocks noGrp="1"/>
          </p:cNvSpPr>
          <p:nvPr>
            <p:ph sz="half" idx="1" hasCustomPrompt="1"/>
          </p:nvPr>
        </p:nvSpPr>
        <p:spPr>
          <a:xfrm>
            <a:off x="375781" y="1227909"/>
            <a:ext cx="5644019" cy="4070603"/>
          </a:xfrm>
        </p:spPr>
        <p:txBody>
          <a:bodyPr/>
          <a:lstStyle>
            <a:lvl1pPr>
              <a:defRPr/>
            </a:lvl1pPr>
          </a:lstStyle>
          <a:p>
            <a:pPr lvl="0"/>
            <a:r>
              <a:rPr lang="en-US"/>
              <a:t>Click to edit 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3"/>
          <p:cNvSpPr>
            <a:spLocks noGrp="1"/>
          </p:cNvSpPr>
          <p:nvPr>
            <p:ph sz="half" idx="2" hasCustomPrompt="1"/>
          </p:nvPr>
        </p:nvSpPr>
        <p:spPr>
          <a:xfrm>
            <a:off x="6172199" y="1227909"/>
            <a:ext cx="5652371" cy="4070603"/>
          </a:xfrm>
        </p:spPr>
        <p:txBody>
          <a:bodyPr/>
          <a:lstStyle>
            <a:lvl1pPr>
              <a:defRPr/>
            </a:lvl1pPr>
          </a:lstStyle>
          <a:p>
            <a:pPr lvl="0"/>
            <a:r>
              <a:rPr lang="en-US"/>
              <a:t>Click to edit body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1513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8515" y="365125"/>
            <a:ext cx="11398447" cy="779463"/>
          </a:xfrm>
          <a:prstGeom prst="rect">
            <a:avLst/>
          </a:prstGeom>
        </p:spPr>
        <p:txBody>
          <a:bodyPr vert="horz" lIns="91440" tIns="45720" rIns="91440" bIns="45720" rtlCol="0" anchor="t">
            <a:normAutofit/>
          </a:bodyPr>
          <a:lstStyle/>
          <a:p>
            <a:r>
              <a:rPr lang="en-US"/>
              <a:t>Click to edit Master title style</a:t>
            </a:r>
            <a:endParaRPr lang="en-GB"/>
          </a:p>
        </p:txBody>
      </p:sp>
      <p:sp>
        <p:nvSpPr>
          <p:cNvPr id="6" name="Slide Number Placeholder 5"/>
          <p:cNvSpPr>
            <a:spLocks noGrp="1"/>
          </p:cNvSpPr>
          <p:nvPr>
            <p:ph type="sldNum" sz="quarter" idx="4"/>
          </p:nvPr>
        </p:nvSpPr>
        <p:spPr>
          <a:xfrm>
            <a:off x="11423737" y="6475956"/>
            <a:ext cx="463224" cy="250521"/>
          </a:xfrm>
          <a:prstGeom prst="rect">
            <a:avLst/>
          </a:prstGeom>
        </p:spPr>
        <p:txBody>
          <a:bodyPr vert="horz" lIns="91440" tIns="45720" rIns="91440" bIns="45720" rtlCol="0" anchor="ctr"/>
          <a:lstStyle>
            <a:lvl1pPr algn="r">
              <a:defRPr sz="1400">
                <a:solidFill>
                  <a:schemeClr val="bg2">
                    <a:lumMod val="75000"/>
                  </a:schemeClr>
                </a:solidFill>
                <a:latin typeface="Arial" panose="020B0604020202020204" pitchFamily="34" charset="0"/>
                <a:cs typeface="Arial" panose="020B0604020202020204" pitchFamily="34" charset="0"/>
              </a:defRPr>
            </a:lvl1pPr>
          </a:lstStyle>
          <a:p>
            <a:fld id="{80C0D769-FFE8-435B-901A-5B9B6FF6BB73}" type="slidenum">
              <a:rPr lang="en-GB" smtClean="0"/>
              <a:pPr/>
              <a:t>‹#›</a:t>
            </a:fld>
            <a:endParaRPr lang="en-GB"/>
          </a:p>
        </p:txBody>
      </p:sp>
      <p:sp>
        <p:nvSpPr>
          <p:cNvPr id="3" name="Text Placeholder 2"/>
          <p:cNvSpPr>
            <a:spLocks noGrp="1"/>
          </p:cNvSpPr>
          <p:nvPr>
            <p:ph type="body" idx="1"/>
          </p:nvPr>
        </p:nvSpPr>
        <p:spPr>
          <a:xfrm>
            <a:off x="488515" y="1265129"/>
            <a:ext cx="11398447" cy="49118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a:extLst>
              <a:ext uri="{FF2B5EF4-FFF2-40B4-BE49-F238E27FC236}">
                <a16:creationId xmlns:a16="http://schemas.microsoft.com/office/drawing/2014/main" id="{BF32BAEA-87E9-7F1D-3F8B-8DCA6204A7E4}"/>
              </a:ext>
            </a:extLst>
          </p:cNvPr>
          <p:cNvSpPr/>
          <p:nvPr userDrawn="1"/>
        </p:nvSpPr>
        <p:spPr>
          <a:xfrm>
            <a:off x="5605463" y="6453188"/>
            <a:ext cx="981075" cy="232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rPr>
              <a:t>OFFICIAL</a:t>
            </a:r>
          </a:p>
        </p:txBody>
      </p:sp>
      <p:pic>
        <p:nvPicPr>
          <p:cNvPr id="8" name="Picture 7">
            <a:extLst>
              <a:ext uri="{FF2B5EF4-FFF2-40B4-BE49-F238E27FC236}">
                <a16:creationId xmlns:a16="http://schemas.microsoft.com/office/drawing/2014/main" id="{370363E6-220A-FB4D-93D0-CB83B100ED6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982199" y="5642246"/>
            <a:ext cx="1904762" cy="771429"/>
          </a:xfrm>
          <a:prstGeom prst="rect">
            <a:avLst/>
          </a:prstGeom>
        </p:spPr>
      </p:pic>
      <p:pic>
        <p:nvPicPr>
          <p:cNvPr id="9" name="Picture 8">
            <a:extLst>
              <a:ext uri="{FF2B5EF4-FFF2-40B4-BE49-F238E27FC236}">
                <a16:creationId xmlns:a16="http://schemas.microsoft.com/office/drawing/2014/main" id="{A36CC81E-9958-5032-05B2-95330B9B66D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5642246"/>
            <a:ext cx="2725947" cy="1215753"/>
          </a:xfrm>
          <a:prstGeom prst="rect">
            <a:avLst/>
          </a:prstGeom>
        </p:spPr>
      </p:pic>
    </p:spTree>
    <p:extLst>
      <p:ext uri="{BB962C8B-B14F-4D97-AF65-F5344CB8AC3E}">
        <p14:creationId xmlns:p14="http://schemas.microsoft.com/office/powerpoint/2010/main" val="40525771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rotectuk.police.uk/sites/default/files/2026-07/32.34_HO_MLAW_Animation%2004_V4_SUBBED.mp4"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hyperlink" Target="https://www.linkedin.com/search/results/all/?keywords=%23martynslaw&amp;origin=HASH_TAG_FROM_FEED" TargetMode="External"/><Relationship Id="rId4" Type="http://schemas.openxmlformats.org/officeDocument/2006/relationships/hyperlink" Target="https://www.us15.list-manage.com/subscribe?u=4f02ccc5fcb79e244e219a709&amp;id=cf3e9832c7"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us15.list-manage.com/subscribe?u=4f02ccc5fcb79e244e219a709&amp;id=cf3e9832c7" TargetMode="External"/><Relationship Id="rId2" Type="http://schemas.openxmlformats.org/officeDocument/2006/relationships/hyperlink" Target="https://www.gov.uk/government/publications/the-terrorism-protection-of-premises-act-2025/terrorism-protection-of-premises-act-2025-statutory-guidance"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protectuk.police.uk/news-views/watch-new-martyns-law-explainer-video"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hyperlink" Target="https://www.protectuk.police.uk/sites/default/files/2025-09/31.187_HO_Martyns%20Law_1_pager_Web.pdf" TargetMode="Externa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www.protectuk.police.uk/sites/default/files/2026-02/CS%20NM%20Infographic%20Scope-%20Events%20%5BWEB%5D.pdf" TargetMode="External"/><Relationship Id="rId4" Type="http://schemas.openxmlformats.org/officeDocument/2006/relationships/hyperlink" Target="https://www.protectuk.police.uk/sites/default/files/2026-02/Infographic%20Scope-Premises%20NM%20HD%20WEB%20%28002%29.pdf"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png"/><Relationship Id="rId7" Type="http://schemas.openxmlformats.org/officeDocument/2006/relationships/hyperlink" Target="https://www.protectuk.police.uk/sites/default/files/2026-04/32.34_ho_mlaw_animation_03_v5_subbed.mp4"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protectuk.police.uk/sites/default/files/2026-04/32.34_ho_mlaw_animation_02_v5_subbed.mp4" TargetMode="External"/><Relationship Id="rId5" Type="http://schemas.openxmlformats.org/officeDocument/2006/relationships/image" Target="../media/image25.png"/><Relationship Id="rId4" Type="http://schemas.openxmlformats.org/officeDocument/2006/relationships/hyperlink" Target="https://www.protectuk.police.uk/sites/default/files/2026-04/32.34_ho_mlaw_animation_01_v6_subbed_0.mp4"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thesiauk.blog/wp-content/uploads/2026/07/SIA-Role-of-the-Regulator-Slide.pptx"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collections/martyns-law-and-the-sias-role-as-regulator#updates-from-our-executive-directors" TargetMode="External"/><Relationship Id="rId7" Type="http://schemas.openxmlformats.org/officeDocument/2006/relationships/hyperlink" Target="https://gbr01.safelinks.protection.outlook.com/?url=https%3A%2F%2Fwww.legislation.gov.uk%2Fukpga%2F2025%2F10%2Fcontents&amp;data=05%7C02%7CAnne.Bull-Domican%40homeoffice.gov.uk%7Ca20187eb10694385b92708de8fd18c6e%7Cf24d93ecb2914192a08af182245945c2%7C0%7C0%7C639106327329190330%7CUnknown%7CTWFpbGZsb3d8eyJFbXB0eU1hcGkiOnRydWUsIlYiOiIwLjAuMDAwMCIsIlAiOiJXaW4zMiIsIkFOIjoiTWFpbCIsIldUIjoyfQ%3D%3D%7C0%7C%7C%7C&amp;sdata=C2qxIPqilC8WgODj7ThaTEmydUvhPJnYWQo9lPfUEAU%3D&amp;reserved=0" TargetMode="External"/><Relationship Id="rId2" Type="http://schemas.openxmlformats.org/officeDocument/2006/relationships/hyperlink" Target="https://www.gov.uk/government/publications/martyns-law-the-sias-new-regulatory-role/martyns-law-the-sias-new-regulatory-role#what-is-martyns-law" TargetMode="External"/><Relationship Id="rId1" Type="http://schemas.openxmlformats.org/officeDocument/2006/relationships/slideLayout" Target="../slideLayouts/slideLayout7.xml"/><Relationship Id="rId6" Type="http://schemas.openxmlformats.org/officeDocument/2006/relationships/hyperlink" Target="https://gbr01.safelinks.protection.outlook.com/?url=https%3A%2F%2Fwww.protectuk.police.uk%2Fmartyns-law%2Fresources&amp;data=05%7C02%7CAnne.Bull-Domican%40homeoffice.gov.uk%7Ca20187eb10694385b92708de8fd18c6e%7Cf24d93ecb2914192a08af182245945c2%7C0%7C0%7C639106327329230795%7CUnknown%7CTWFpbGZsb3d8eyJFbXB0eU1hcGkiOnRydWUsIlYiOiIwLjAuMDAwMCIsIlAiOiJXaW4zMiIsIkFOIjoiTWFpbCIsIldUIjoyfQ%3D%3D%7C0%7C%7C%7C&amp;sdata=%2FhL4TtsX7UjAV7mg4Cd%2Bq%2BcG9yDWHk5duq9bfQjhN6o%3D&amp;reserved=0" TargetMode="External"/><Relationship Id="rId5" Type="http://schemas.openxmlformats.org/officeDocument/2006/relationships/hyperlink" Target="https://view.officeapps.live.com/op/view.aspx?src=https%3A%2F%2Fassets.publishing.service.gov.uk%2Fmedia%2F69df64ff20b52e41448687fc%2Fsia-martyns-law-s12-consultation.odt&amp;wdOrigin=BROWSELINK" TargetMode="External"/><Relationship Id="rId4" Type="http://schemas.openxmlformats.org/officeDocument/2006/relationships/hyperlink" Target="https://assets.publishing.service.gov.uk/media/69d7c1ff4abe5b6c5ddf26c9/Web_accessible_PDF_-_Terrorism__Protection_of_Premises__Act_2025_Stat_Guidance.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Georgia.owen@sia.gov.uk" TargetMode="External"/><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mailto:Georgia.owen@sia.gov.uk" TargetMode="External"/><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hyperlink" Target="https://www.linkedin.com/search/results/all/?keywords=%23martynslaw&amp;origin=HASH_TAG_FROM_FEED" TargetMode="External"/><Relationship Id="rId3" Type="http://schemas.openxmlformats.org/officeDocument/2006/relationships/hyperlink" Target="https://www.gov.uk/government/publications/the-terrorism-protection-of-premises-act-2025/terrorism-protection-of-premises-act-2025-statutory-guidance" TargetMode="External"/><Relationship Id="rId7" Type="http://schemas.openxmlformats.org/officeDocument/2006/relationships/hyperlink" Target="https://www.protectuk.police.uk/martyns-law" TargetMode="Externa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hyperlink" Target="https://www.us15.list-manage.com/subscribe?u=4f02ccc5fcb79e244e219a709&amp;id=cf3e9832c7" TargetMode="External"/><Relationship Id="rId5" Type="http://schemas.openxmlformats.org/officeDocument/2006/relationships/hyperlink" Target="https://www.protectuk.police.uk/sites/default/files/2026-02/CS%20NM%20Infographic%20Scope-%20Events%20%5BWEB%5D.pdf" TargetMode="External"/><Relationship Id="rId4" Type="http://schemas.openxmlformats.org/officeDocument/2006/relationships/hyperlink" Target="https://www.protectuk.police.uk/sites/default/files/2026-02/Infographic%20Scope-Premises%20NM%20HD%20WEB%20%28002%29.pdf" TargetMode="External"/><Relationship Id="rId9" Type="http://schemas.openxmlformats.org/officeDocument/2006/relationships/hyperlink" Target="https://thesiauk.blog/wp-content/uploads/2026/07/ML_IMG_006_1080x1080.jp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us15.list-manage.com/subscribe?u=4f02ccc5fcb79e244e219a709&amp;id=cf3e9832c7" TargetMode="External"/><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hyperlink" Target="https://thesiauk.blog/wp-content/uploads/2026/07/ML_IMG_001_1080x1080.jpg" TargetMode="External"/><Relationship Id="rId4" Type="http://schemas.openxmlformats.org/officeDocument/2006/relationships/hyperlink" Target="https://www.linkedin.com/search/results/all/?keywords=%23martynslaw&amp;origin=HASH_TAG_FROM_FEED"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rotectuk.police.uk/sites/default/files/2026-04/32.34_ho_mlaw_animation_03_v5_subbed.mp4"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s://www.linkedin.com/search/results/all/?keywords=%23martynslaw&amp;origin=HASH_TAG_FROM_FEED" TargetMode="External"/><Relationship Id="rId4" Type="http://schemas.openxmlformats.org/officeDocument/2006/relationships/hyperlink" Target="https://www.us15.list-manage.com/subscribe?u=4f02ccc5fcb79e244e219a709&amp;id=cf3e9832c7"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us15.list-manage.com/subscribe?u=4f02ccc5fcb79e244e219a709&amp;id=cf3e9832c7" TargetMode="External"/><Relationship Id="rId2" Type="http://schemas.openxmlformats.org/officeDocument/2006/relationships/hyperlink" Target="https://www.protectuk.police.uk/news-views/watch-new-martyns-law-explainer-video" TargetMode="Externa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hyperlink" Target="https://www.protectuk.police.uk/sites/default/files/2025-06/21.29_ho_mla_v9_1920_x_1080.mp4" TargetMode="External"/><Relationship Id="rId4" Type="http://schemas.openxmlformats.org/officeDocument/2006/relationships/hyperlink" Target="https://www.linkedin.com/search/results/all/?keywords=%23martynslaw&amp;origin=HASH_TAG_FROM_FE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5C4AEE-8C1A-ABF7-55C1-A53689E4A3E6}"/>
              </a:ext>
            </a:extLst>
          </p:cNvPr>
          <p:cNvPicPr>
            <a:picLocks noChangeAspect="1"/>
          </p:cNvPicPr>
          <p:nvPr/>
        </p:nvPicPr>
        <p:blipFill>
          <a:blip r:embed="rId2">
            <a:extLst>
              <a:ext uri="{28A0092B-C50C-407E-A947-70E740481C1C}">
                <a14:useLocalDpi xmlns:a14="http://schemas.microsoft.com/office/drawing/2010/main" val="0"/>
              </a:ext>
            </a:extLst>
          </a:blip>
          <a:srcRect t="26635" b="35862"/>
          <a:stretch>
            <a:fillRect/>
          </a:stretch>
        </p:blipFill>
        <p:spPr>
          <a:xfrm>
            <a:off x="0" y="226"/>
            <a:ext cx="12192000" cy="6858000"/>
          </a:xfrm>
          <a:prstGeom prst="rect">
            <a:avLst/>
          </a:prstGeom>
        </p:spPr>
      </p:pic>
      <p:sp>
        <p:nvSpPr>
          <p:cNvPr id="5" name="Rectangle 4">
            <a:extLst>
              <a:ext uri="{FF2B5EF4-FFF2-40B4-BE49-F238E27FC236}">
                <a16:creationId xmlns:a16="http://schemas.microsoft.com/office/drawing/2014/main" id="{D12491DF-4E82-7775-9D37-78DA23ADB374}"/>
              </a:ext>
            </a:extLst>
          </p:cNvPr>
          <p:cNvSpPr/>
          <p:nvPr/>
        </p:nvSpPr>
        <p:spPr>
          <a:xfrm>
            <a:off x="0" y="0"/>
            <a:ext cx="5860111" cy="6858000"/>
          </a:xfrm>
          <a:prstGeom prst="rect">
            <a:avLst/>
          </a:prstGeom>
          <a:gradFill>
            <a:gsLst>
              <a:gs pos="0">
                <a:srgbClr val="00548A"/>
              </a:gs>
              <a:gs pos="100000">
                <a:srgbClr val="00548A">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A4DA5C8-4B49-77CF-98DC-814911BCC0DC}"/>
              </a:ext>
            </a:extLst>
          </p:cNvPr>
          <p:cNvSpPr>
            <a:spLocks noGrp="1"/>
          </p:cNvSpPr>
          <p:nvPr>
            <p:ph type="ctrTitle"/>
          </p:nvPr>
        </p:nvSpPr>
        <p:spPr>
          <a:xfrm>
            <a:off x="535172" y="3931096"/>
            <a:ext cx="6429153" cy="1033005"/>
          </a:xfrm>
          <a:noFill/>
        </p:spPr>
        <p:txBody>
          <a:bodyPr/>
          <a:lstStyle/>
          <a:p>
            <a:r>
              <a:rPr lang="en-GB" sz="3600" b="1">
                <a:latin typeface="Montserrat SemiBold" panose="00000700000000000000" pitchFamily="2" charset="0"/>
              </a:rPr>
              <a:t>Martyn’s Law Communications Toolkit</a:t>
            </a:r>
            <a:endParaRPr lang="en-GB" sz="4400">
              <a:latin typeface="Montserrat SemiBold" panose="00000700000000000000" pitchFamily="2" charset="0"/>
            </a:endParaRPr>
          </a:p>
        </p:txBody>
      </p:sp>
      <p:pic>
        <p:nvPicPr>
          <p:cNvPr id="6" name="Picture 5">
            <a:extLst>
              <a:ext uri="{FF2B5EF4-FFF2-40B4-BE49-F238E27FC236}">
                <a16:creationId xmlns:a16="http://schemas.microsoft.com/office/drawing/2014/main" id="{78EE72F1-BB9C-6519-20AA-1C1B0D8E1C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739" y="2375030"/>
            <a:ext cx="2695354" cy="1103747"/>
          </a:xfrm>
          <a:prstGeom prst="rect">
            <a:avLst/>
          </a:prstGeom>
        </p:spPr>
      </p:pic>
      <p:sp>
        <p:nvSpPr>
          <p:cNvPr id="8" name="TextBox 7">
            <a:extLst>
              <a:ext uri="{FF2B5EF4-FFF2-40B4-BE49-F238E27FC236}">
                <a16:creationId xmlns:a16="http://schemas.microsoft.com/office/drawing/2014/main" id="{9B1D30B3-7904-4613-36A1-CC42E6DA9479}"/>
              </a:ext>
            </a:extLst>
          </p:cNvPr>
          <p:cNvSpPr txBox="1"/>
          <p:nvPr/>
        </p:nvSpPr>
        <p:spPr>
          <a:xfrm>
            <a:off x="535172" y="5085120"/>
            <a:ext cx="6095114" cy="584775"/>
          </a:xfrm>
          <a:prstGeom prst="rect">
            <a:avLst/>
          </a:prstGeom>
          <a:noFill/>
        </p:spPr>
        <p:txBody>
          <a:bodyPr wrap="square">
            <a:spAutoFit/>
          </a:bodyPr>
          <a:lstStyle/>
          <a:p>
            <a:r>
              <a:rPr lang="en-GB" sz="3200">
                <a:solidFill>
                  <a:schemeClr val="bg1"/>
                </a:solidFill>
                <a:latin typeface="Montserrat SemiBold" panose="00000700000000000000" pitchFamily="2" charset="0"/>
              </a:rPr>
              <a:t>June 2026</a:t>
            </a:r>
            <a:endParaRPr lang="en-GB" sz="3200">
              <a:solidFill>
                <a:schemeClr val="bg1"/>
              </a:solidFill>
            </a:endParaRPr>
          </a:p>
        </p:txBody>
      </p:sp>
    </p:spTree>
    <p:extLst>
      <p:ext uri="{BB962C8B-B14F-4D97-AF65-F5344CB8AC3E}">
        <p14:creationId xmlns:p14="http://schemas.microsoft.com/office/powerpoint/2010/main" val="10675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4FFB0-3738-25C0-F8E2-26B80EA963A6}"/>
            </a:ext>
          </a:extLst>
        </p:cNvPr>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411CC10D-D7FA-5FB4-A9CA-12F14427C118}"/>
              </a:ext>
            </a:extLst>
          </p:cNvPr>
          <p:cNvSpPr/>
          <p:nvPr/>
        </p:nvSpPr>
        <p:spPr>
          <a:xfrm>
            <a:off x="8388991" y="1936171"/>
            <a:ext cx="3499780" cy="2842204"/>
          </a:xfrm>
          <a:prstGeom prst="roundRect">
            <a:avLst>
              <a:gd name="adj" fmla="val 9095"/>
            </a:avLst>
          </a:prstGeom>
          <a:solidFill>
            <a:srgbClr val="00548A"/>
          </a:solidFill>
          <a:ln w="28575">
            <a:solidFill>
              <a:srgbClr val="0054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3">
            <a:extLst>
              <a:ext uri="{FF2B5EF4-FFF2-40B4-BE49-F238E27FC236}">
                <a16:creationId xmlns:a16="http://schemas.microsoft.com/office/drawing/2014/main" id="{546748AF-C1F3-54D1-6CD7-B3C8549F2C4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8C8E3420-E744-E9CB-43FE-5016C4869F77}"/>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7">
            <a:extLst>
              <a:ext uri="{FF2B5EF4-FFF2-40B4-BE49-F238E27FC236}">
                <a16:creationId xmlns:a16="http://schemas.microsoft.com/office/drawing/2014/main" id="{04B282E8-E114-F592-6CC4-273A48661165}"/>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a:extLst>
              <a:ext uri="{FF2B5EF4-FFF2-40B4-BE49-F238E27FC236}">
                <a16:creationId xmlns:a16="http://schemas.microsoft.com/office/drawing/2014/main" id="{E766ED6B-F1DD-C048-7DC2-24757F126B39}"/>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a:cs typeface="Arial"/>
              </a:rPr>
              <a:t>Social posts – role of the SIA </a:t>
            </a:r>
            <a:r>
              <a:rPr lang="en-GB" sz="2800">
                <a:solidFill>
                  <a:srgbClr val="00548A"/>
                </a:solidFill>
                <a:latin typeface="Montserrat SemiBold"/>
                <a:cs typeface="Arial"/>
              </a:rPr>
              <a:t>(continued)</a:t>
            </a:r>
            <a:endParaRPr lang="en-GB">
              <a:solidFill>
                <a:srgbClr val="00548A"/>
              </a:solidFill>
              <a:latin typeface="Montserrat SemiBold"/>
              <a:cs typeface="Arial"/>
            </a:endParaRPr>
          </a:p>
        </p:txBody>
      </p:sp>
      <p:sp>
        <p:nvSpPr>
          <p:cNvPr id="6" name="Rectangle: Rounded Corners 5">
            <a:extLst>
              <a:ext uri="{FF2B5EF4-FFF2-40B4-BE49-F238E27FC236}">
                <a16:creationId xmlns:a16="http://schemas.microsoft.com/office/drawing/2014/main" id="{8EB5459E-2458-387F-3A7F-AE62499886D3}"/>
              </a:ext>
            </a:extLst>
          </p:cNvPr>
          <p:cNvSpPr/>
          <p:nvPr/>
        </p:nvSpPr>
        <p:spPr>
          <a:xfrm>
            <a:off x="254428" y="4898723"/>
            <a:ext cx="8045704" cy="1276683"/>
          </a:xfrm>
          <a:prstGeom prst="roundRect">
            <a:avLst>
              <a:gd name="adj" fmla="val 8611"/>
            </a:avLst>
          </a:prstGeom>
          <a:solidFill>
            <a:srgbClr val="E96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C9325628-29D1-6AD7-0D73-B9958D2B4860}"/>
              </a:ext>
            </a:extLst>
          </p:cNvPr>
          <p:cNvSpPr/>
          <p:nvPr/>
        </p:nvSpPr>
        <p:spPr>
          <a:xfrm>
            <a:off x="257601" y="1339913"/>
            <a:ext cx="3799143" cy="3381913"/>
          </a:xfrm>
          <a:prstGeom prst="roundRect">
            <a:avLst>
              <a:gd name="adj" fmla="val 8611"/>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1D718CEE-33B3-CC8E-37E9-FCB46679B569}"/>
              </a:ext>
            </a:extLst>
          </p:cNvPr>
          <p:cNvSpPr/>
          <p:nvPr/>
        </p:nvSpPr>
        <p:spPr>
          <a:xfrm>
            <a:off x="4218373" y="1347172"/>
            <a:ext cx="4026730" cy="3394075"/>
          </a:xfrm>
          <a:prstGeom prst="roundRect">
            <a:avLst>
              <a:gd name="adj" fmla="val 8611"/>
            </a:avLst>
          </a:prstGeom>
          <a:solidFill>
            <a:srgbClr val="22A2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2EA1630-82BA-7BC6-1B30-362161F39A58}"/>
              </a:ext>
            </a:extLst>
          </p:cNvPr>
          <p:cNvSpPr txBox="1"/>
          <p:nvPr/>
        </p:nvSpPr>
        <p:spPr>
          <a:xfrm>
            <a:off x="417565" y="1482116"/>
            <a:ext cx="3614057"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Facebook / Instagram</a:t>
            </a:r>
          </a:p>
        </p:txBody>
      </p:sp>
      <p:sp>
        <p:nvSpPr>
          <p:cNvPr id="11" name="TextBox 10">
            <a:extLst>
              <a:ext uri="{FF2B5EF4-FFF2-40B4-BE49-F238E27FC236}">
                <a16:creationId xmlns:a16="http://schemas.microsoft.com/office/drawing/2014/main" id="{C520EB9A-4860-CC35-300D-69F501233EFC}"/>
              </a:ext>
            </a:extLst>
          </p:cNvPr>
          <p:cNvSpPr txBox="1"/>
          <p:nvPr/>
        </p:nvSpPr>
        <p:spPr>
          <a:xfrm>
            <a:off x="417564" y="1859688"/>
            <a:ext cx="3455541" cy="27238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schemeClr val="bg1"/>
                </a:solidFill>
                <a:effectLst/>
                <a:uLnTx/>
                <a:uFillTx/>
                <a:latin typeface="Montserrat Medium" panose="00000600000000000000" pitchFamily="2" charset="0"/>
                <a:ea typeface="Calibri"/>
                <a:cs typeface="Calibri"/>
              </a:rPr>
              <a:t>Martyn’s Law Regulation is coming in 2027 and will help keep people safe at premises and events. </a:t>
            </a:r>
            <a:endParaRPr kumimoji="0" lang="en-US" sz="1200" b="0" i="0" u="none" strike="noStrike" kern="1200" cap="none" spc="0" normalizeH="0" baseline="0" noProof="0">
              <a:ln>
                <a:noFill/>
              </a:ln>
              <a:solidFill>
                <a:schemeClr val="bg1"/>
              </a:solidFill>
              <a:effectLst/>
              <a:uLnTx/>
              <a:uFillTx/>
              <a:latin typeface="Montserrat Medium" panose="00000600000000000000" pitchFamily="2"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schemeClr val="bg1"/>
                </a:solidFill>
                <a:effectLst/>
                <a:uLnTx/>
                <a:uFillTx/>
                <a:latin typeface="Montserrat Medium" panose="00000600000000000000" pitchFamily="2" charset="0"/>
                <a:ea typeface="Calibri"/>
                <a:cs typeface="Calibri"/>
              </a:rPr>
              <a:t>The regulator of Martyn’s Law, @theSIAuk will be supportive, proportionate and risk-based in its approach to regulating Martyn's Law.</a:t>
            </a:r>
          </a:p>
          <a:p>
            <a:pPr>
              <a:spcAft>
                <a:spcPts val="600"/>
              </a:spcAft>
              <a:defRPr/>
            </a:pPr>
            <a:r>
              <a:rPr lang="en-GB" sz="1200">
                <a:solidFill>
                  <a:schemeClr val="bg1"/>
                </a:solidFill>
                <a:latin typeface="Montserrat Medium"/>
                <a:ea typeface="Calibri"/>
                <a:cs typeface="Calibri"/>
              </a:rPr>
              <a:t>You can find out more: </a:t>
            </a:r>
            <a:r>
              <a:rPr lang="en-GB" sz="1200">
                <a:solidFill>
                  <a:schemeClr val="bg1"/>
                </a:solidFill>
                <a:latin typeface="Montserrat Medium" panose="00000600000000000000" pitchFamily="2" charset="0"/>
                <a:ea typeface="+mn-lt"/>
                <a:cs typeface="+mn-lt"/>
                <a:hlinkClick r:id="rId3">
                  <a:extLst>
                    <a:ext uri="{A12FA001-AC4F-418D-AE19-62706E023703}">
                      <ahyp:hlinkClr xmlns:ahyp="http://schemas.microsoft.com/office/drawing/2018/hyperlinkcolor" val="tx"/>
                    </a:ext>
                  </a:extLst>
                </a:hlinkClick>
              </a:rPr>
              <a:t>protectuk.police.uk/sites/default/files/2026-07/32.34_HO_MLAW_Animation 04_V4_SUBBED.mp4</a:t>
            </a:r>
            <a:endParaRPr lang="en-GB" sz="1200">
              <a:solidFill>
                <a:schemeClr val="bg1"/>
              </a:solidFill>
              <a:latin typeface="Montserrat Medium" panose="00000600000000000000" pitchFamily="2" charset="0"/>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schemeClr val="bg1"/>
                </a:solidFill>
                <a:effectLst/>
                <a:uLnTx/>
                <a:uFillTx/>
                <a:latin typeface="Montserrat Medium"/>
                <a:ea typeface="Calibri"/>
                <a:cs typeface="Calibri"/>
              </a:rPr>
              <a:t>If you’d like to receive updates from the SIA, you can </a:t>
            </a:r>
            <a:r>
              <a:rPr kumimoji="0" lang="en-GB" sz="1200" b="0" i="0" u="none" strike="noStrike" kern="1200" cap="none" spc="0" normalizeH="0" baseline="0" noProof="0">
                <a:ln>
                  <a:noFill/>
                </a:ln>
                <a:solidFill>
                  <a:schemeClr val="bg1"/>
                </a:solidFill>
                <a:effectLst/>
                <a:uLnTx/>
                <a:uFillTx/>
                <a:latin typeface="Montserrat Medium"/>
                <a:ea typeface="Calibri"/>
                <a:cs typeface="Calibri"/>
                <a:hlinkClick r:id="rId4">
                  <a:extLst>
                    <a:ext uri="{A12FA001-AC4F-418D-AE19-62706E023703}">
                      <ahyp:hlinkClr xmlns:ahyp="http://schemas.microsoft.com/office/drawing/2018/hyperlinkcolor" val="tx"/>
                    </a:ext>
                  </a:extLst>
                </a:hlinkClick>
              </a:rPr>
              <a:t>sign up now</a:t>
            </a:r>
            <a:r>
              <a:rPr kumimoji="0" lang="en-GB" sz="1200" b="0" i="0" u="none" strike="noStrike" kern="1200" cap="none" spc="0" normalizeH="0" baseline="0" noProof="0">
                <a:ln>
                  <a:noFill/>
                </a:ln>
                <a:solidFill>
                  <a:schemeClr val="bg1"/>
                </a:solidFill>
                <a:effectLst/>
                <a:uLnTx/>
                <a:uFillTx/>
                <a:latin typeface="Montserrat Medium"/>
                <a:ea typeface="Calibri"/>
                <a:cs typeface="Calibri"/>
              </a:rPr>
              <a:t>.</a:t>
            </a:r>
            <a:endParaRPr kumimoji="0" lang="en-GB" sz="1200" b="0" i="0" u="none" strike="noStrike" kern="1200" cap="none" spc="0" normalizeH="0" baseline="0" noProof="0">
              <a:ln>
                <a:noFill/>
              </a:ln>
              <a:solidFill>
                <a:schemeClr val="bg1"/>
              </a:solidFill>
              <a:effectLst/>
              <a:uLnTx/>
              <a:uFillTx/>
              <a:latin typeface="Montserrat Medium"/>
              <a:ea typeface="+mn-ea"/>
              <a:cs typeface="+mn-cs"/>
            </a:endParaRPr>
          </a:p>
        </p:txBody>
      </p:sp>
      <p:sp>
        <p:nvSpPr>
          <p:cNvPr id="13" name="TextBox 12">
            <a:extLst>
              <a:ext uri="{FF2B5EF4-FFF2-40B4-BE49-F238E27FC236}">
                <a16:creationId xmlns:a16="http://schemas.microsoft.com/office/drawing/2014/main" id="{B6377845-1A4C-F0AD-7591-87FDE16D564D}"/>
              </a:ext>
            </a:extLst>
          </p:cNvPr>
          <p:cNvSpPr txBox="1"/>
          <p:nvPr/>
        </p:nvSpPr>
        <p:spPr>
          <a:xfrm>
            <a:off x="4436365" y="1482116"/>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LinkedIn</a:t>
            </a:r>
          </a:p>
        </p:txBody>
      </p:sp>
      <p:sp>
        <p:nvSpPr>
          <p:cNvPr id="14" name="TextBox 13">
            <a:extLst>
              <a:ext uri="{FF2B5EF4-FFF2-40B4-BE49-F238E27FC236}">
                <a16:creationId xmlns:a16="http://schemas.microsoft.com/office/drawing/2014/main" id="{9ECF0617-A4FF-3E6A-AD10-1A6B58A260AA}"/>
              </a:ext>
            </a:extLst>
          </p:cNvPr>
          <p:cNvSpPr txBox="1"/>
          <p:nvPr/>
        </p:nvSpPr>
        <p:spPr>
          <a:xfrm>
            <a:off x="4414594" y="1856060"/>
            <a:ext cx="3622692" cy="2723823"/>
          </a:xfrm>
          <a:prstGeom prst="rect">
            <a:avLst/>
          </a:prstGeom>
          <a:noFill/>
        </p:spPr>
        <p:txBody>
          <a:bodyPr wrap="square" lIns="91440" tIns="45720" rIns="91440" bIns="45720" rtlCol="0" anchor="t">
            <a:spAutoFit/>
          </a:bodyPr>
          <a:lstStyle/>
          <a:p>
            <a:pPr fontAlgn="base">
              <a:spcAft>
                <a:spcPts val="600"/>
              </a:spcAft>
            </a:pPr>
            <a:r>
              <a:rPr lang="en-GB" sz="1200">
                <a:solidFill>
                  <a:schemeClr val="bg1"/>
                </a:solidFill>
                <a:latin typeface="Montserrat Medium" panose="00000600000000000000" pitchFamily="2" charset="0"/>
              </a:rPr>
              <a:t>Martyn’s Law Regulation is coming in 2027 and will help keep people safe at premises and events.  </a:t>
            </a:r>
          </a:p>
          <a:p>
            <a:pPr>
              <a:spcAft>
                <a:spcPts val="600"/>
              </a:spcAft>
            </a:pPr>
            <a:r>
              <a:rPr lang="en-GB" sz="1200" dirty="0">
                <a:solidFill>
                  <a:schemeClr val="bg1"/>
                </a:solidFill>
                <a:latin typeface="Montserrat Medium"/>
                <a:ea typeface="Calibri"/>
                <a:cs typeface="Calibri"/>
              </a:rPr>
              <a:t>The regulator of Martyn’s Law, the </a:t>
            </a:r>
            <a:r>
              <a:rPr lang="en-GB" sz="1200">
                <a:solidFill>
                  <a:schemeClr val="bg1"/>
                </a:solidFill>
                <a:latin typeface="Montserrat Medium"/>
                <a:ea typeface="Calibri"/>
                <a:cs typeface="Calibri"/>
              </a:rPr>
              <a:t>@Security Industry Authority will be </a:t>
            </a:r>
            <a:r>
              <a:rPr lang="en-GB" sz="1200" dirty="0">
                <a:solidFill>
                  <a:schemeClr val="bg1"/>
                </a:solidFill>
                <a:latin typeface="Montserrat Medium"/>
                <a:ea typeface="Calibri"/>
                <a:cs typeface="Calibri"/>
              </a:rPr>
              <a:t>supportive, proportionate and risk-based  in its approach to regulating Martyn's Law.</a:t>
            </a:r>
          </a:p>
          <a:p>
            <a:pPr>
              <a:spcAft>
                <a:spcPts val="600"/>
              </a:spcAft>
            </a:pPr>
            <a:r>
              <a:rPr lang="en-GB" sz="1200">
                <a:solidFill>
                  <a:schemeClr val="bg1"/>
                </a:solidFill>
                <a:latin typeface="Montserrat Medium"/>
                <a:ea typeface="Calibri"/>
                <a:cs typeface="Calibri"/>
              </a:rPr>
              <a:t>You can watch this video to find out more: </a:t>
            </a:r>
            <a:r>
              <a:rPr lang="en-GB" sz="1200" dirty="0">
                <a:solidFill>
                  <a:schemeClr val="bg1"/>
                </a:solidFill>
                <a:latin typeface="Montserrat Medium"/>
                <a:ea typeface="+mn-lt"/>
                <a:cs typeface="+mn-lt"/>
                <a:hlinkClick r:id="rId3">
                  <a:extLst>
                    <a:ext uri="{A12FA001-AC4F-418D-AE19-62706E023703}">
                      <ahyp:hlinkClr xmlns:ahyp="http://schemas.microsoft.com/office/drawing/2018/hyperlinkcolor" val="tx"/>
                    </a:ext>
                  </a:extLst>
                </a:hlinkClick>
              </a:rPr>
              <a:t>protectuk.police.uk/sites/default/files/2026-07/32.34_HO_MLAW_Animation 04_V4_SUBBED.mp4</a:t>
            </a:r>
            <a:endParaRPr lang="en-GB" sz="1200" dirty="0">
              <a:solidFill>
                <a:schemeClr val="bg1"/>
              </a:solidFill>
              <a:latin typeface="Montserrat Medium"/>
              <a:ea typeface="Calibri"/>
              <a:cs typeface="Calibri"/>
            </a:endParaRPr>
          </a:p>
          <a:p>
            <a:pPr lvl="0">
              <a:spcAft>
                <a:spcPts val="600"/>
              </a:spcAft>
            </a:pPr>
            <a:r>
              <a:rPr lang="en-GB" sz="1200">
                <a:solidFill>
                  <a:schemeClr val="bg1"/>
                </a:solidFill>
                <a:latin typeface="Montserrat Medium"/>
                <a:ea typeface="Calibri"/>
                <a:cs typeface="Calibri"/>
              </a:rPr>
              <a:t>If you’d like to receive updates from the SIA, you can </a:t>
            </a:r>
            <a:r>
              <a:rPr lang="en-GB" sz="1200" dirty="0">
                <a:solidFill>
                  <a:schemeClr val="bg1"/>
                </a:solidFill>
                <a:latin typeface="Montserrat Medium"/>
                <a:ea typeface="Calibri"/>
                <a:cs typeface="Calibri"/>
                <a:hlinkClick r:id="rId4">
                  <a:extLst>
                    <a:ext uri="{A12FA001-AC4F-418D-AE19-62706E023703}">
                      <ahyp:hlinkClr xmlns:ahyp="http://schemas.microsoft.com/office/drawing/2018/hyperlinkcolor" val="tx"/>
                    </a:ext>
                  </a:extLst>
                </a:hlinkClick>
              </a:rPr>
              <a:t>sign up now</a:t>
            </a:r>
            <a:r>
              <a:rPr lang="en-GB" sz="1200">
                <a:solidFill>
                  <a:schemeClr val="bg1"/>
                </a:solidFill>
                <a:latin typeface="Montserrat Medium"/>
                <a:ea typeface="Calibri"/>
                <a:cs typeface="Calibri"/>
              </a:rPr>
              <a:t>.</a:t>
            </a:r>
            <a:r>
              <a:rPr lang="en-GB" sz="1200" dirty="0">
                <a:solidFill>
                  <a:schemeClr val="bg1"/>
                </a:solidFill>
                <a:latin typeface="Montserrat Medium"/>
              </a:rPr>
              <a:t>  </a:t>
            </a:r>
            <a:r>
              <a:rPr lang="en-GB" sz="1200" b="1" u="sng" dirty="0">
                <a:solidFill>
                  <a:schemeClr val="bg1"/>
                </a:solidFill>
                <a:latin typeface="Montserrat Medium"/>
                <a:hlinkClick r:id="rId5">
                  <a:extLst>
                    <a:ext uri="{A12FA001-AC4F-418D-AE19-62706E023703}">
                      <ahyp:hlinkClr xmlns:ahyp="http://schemas.microsoft.com/office/drawing/2018/hyperlinkcolor" val="tx"/>
                    </a:ext>
                  </a:extLst>
                </a:hlinkClick>
              </a:rPr>
              <a:t>#martynslaw</a:t>
            </a:r>
            <a:r>
              <a:rPr lang="en-GB" sz="1200" b="1">
                <a:solidFill>
                  <a:schemeClr val="bg1"/>
                </a:solidFill>
                <a:latin typeface="Montserrat Medium"/>
              </a:rPr>
              <a:t> </a:t>
            </a:r>
            <a:r>
              <a:rPr lang="en-GB" sz="1200">
                <a:solidFill>
                  <a:schemeClr val="bg1"/>
                </a:solidFill>
                <a:latin typeface="Montserrat Medium"/>
              </a:rPr>
              <a:t>  </a:t>
            </a:r>
          </a:p>
        </p:txBody>
      </p:sp>
      <p:sp>
        <p:nvSpPr>
          <p:cNvPr id="15" name="TextBox 14">
            <a:extLst>
              <a:ext uri="{FF2B5EF4-FFF2-40B4-BE49-F238E27FC236}">
                <a16:creationId xmlns:a16="http://schemas.microsoft.com/office/drawing/2014/main" id="{737D03AD-2BBA-1F04-F27E-5804FFBC5C33}"/>
              </a:ext>
            </a:extLst>
          </p:cNvPr>
          <p:cNvSpPr txBox="1"/>
          <p:nvPr/>
        </p:nvSpPr>
        <p:spPr>
          <a:xfrm>
            <a:off x="474820" y="5019153"/>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X</a:t>
            </a:r>
          </a:p>
        </p:txBody>
      </p:sp>
      <p:sp>
        <p:nvSpPr>
          <p:cNvPr id="18" name="TextBox 17">
            <a:extLst>
              <a:ext uri="{FF2B5EF4-FFF2-40B4-BE49-F238E27FC236}">
                <a16:creationId xmlns:a16="http://schemas.microsoft.com/office/drawing/2014/main" id="{49C933A0-1969-A3EC-D810-9B3BC7E0F69F}"/>
              </a:ext>
            </a:extLst>
          </p:cNvPr>
          <p:cNvSpPr txBox="1"/>
          <p:nvPr/>
        </p:nvSpPr>
        <p:spPr>
          <a:xfrm>
            <a:off x="416762" y="5404634"/>
            <a:ext cx="7697323" cy="538609"/>
          </a:xfrm>
          <a:prstGeom prst="rect">
            <a:avLst/>
          </a:prstGeom>
          <a:noFill/>
        </p:spPr>
        <p:txBody>
          <a:bodyPr wrap="square" rtlCol="0">
            <a:spAutoFit/>
          </a:bodyPr>
          <a:lstStyle/>
          <a:p>
            <a:pPr fontAlgn="base">
              <a:spcAft>
                <a:spcPts val="600"/>
              </a:spcAft>
            </a:pPr>
            <a:r>
              <a:rPr lang="en-GB" sz="1200">
                <a:solidFill>
                  <a:schemeClr val="bg1"/>
                </a:solidFill>
                <a:latin typeface="Montserrat Medium" panose="00000600000000000000" pitchFamily="2" charset="0"/>
                <a:ea typeface="Calibri"/>
                <a:cs typeface="Calibri"/>
              </a:rPr>
              <a:t>The regulator of Martyn’s Law, @theSIAuk will be supportive, proportionate and risk-based.</a:t>
            </a:r>
          </a:p>
          <a:p>
            <a:pPr fontAlgn="base">
              <a:spcAft>
                <a:spcPts val="600"/>
              </a:spcAft>
            </a:pPr>
            <a:r>
              <a:rPr lang="en-GB" sz="1200">
                <a:solidFill>
                  <a:schemeClr val="bg1"/>
                </a:solidFill>
                <a:latin typeface="Montserrat Medium" panose="00000600000000000000" pitchFamily="2" charset="0"/>
                <a:ea typeface="Calibri"/>
                <a:cs typeface="Calibri"/>
              </a:rPr>
              <a:t>If you’d like to receive updates from the SIA, you can </a:t>
            </a:r>
            <a:r>
              <a:rPr lang="en-GB" sz="1200">
                <a:solidFill>
                  <a:schemeClr val="bg1"/>
                </a:solidFill>
                <a:latin typeface="Montserrat Medium" panose="00000600000000000000" pitchFamily="2" charset="0"/>
                <a:ea typeface="Calibri"/>
                <a:cs typeface="Calibri"/>
                <a:hlinkClick r:id="rId4">
                  <a:extLst>
                    <a:ext uri="{A12FA001-AC4F-418D-AE19-62706E023703}">
                      <ahyp:hlinkClr xmlns:ahyp="http://schemas.microsoft.com/office/drawing/2018/hyperlinkcolor" val="tx"/>
                    </a:ext>
                  </a:extLst>
                </a:hlinkClick>
              </a:rPr>
              <a:t>sign up now</a:t>
            </a:r>
            <a:r>
              <a:rPr lang="en-GB" sz="1200">
                <a:solidFill>
                  <a:schemeClr val="bg1"/>
                </a:solidFill>
                <a:latin typeface="Montserrat Medium" panose="00000600000000000000" pitchFamily="2" charset="0"/>
                <a:ea typeface="Calibri"/>
                <a:cs typeface="Calibri"/>
              </a:rPr>
              <a:t>.  </a:t>
            </a:r>
            <a:r>
              <a:rPr lang="en-GB" sz="1200" b="1">
                <a:solidFill>
                  <a:schemeClr val="bg1"/>
                </a:solidFill>
                <a:latin typeface="Montserrat Medium" panose="00000600000000000000" pitchFamily="2" charset="0"/>
                <a:ea typeface="Calibri"/>
                <a:cs typeface="Calibri"/>
                <a:hlinkClick r:id="rId5">
                  <a:extLst>
                    <a:ext uri="{A12FA001-AC4F-418D-AE19-62706E023703}">
                      <ahyp:hlinkClr xmlns:ahyp="http://schemas.microsoft.com/office/drawing/2018/hyperlinkcolor" val="tx"/>
                    </a:ext>
                  </a:extLst>
                </a:hlinkClick>
              </a:rPr>
              <a:t>#martynslaw</a:t>
            </a:r>
            <a:r>
              <a:rPr lang="en-GB" sz="1200" b="1">
                <a:solidFill>
                  <a:schemeClr val="bg1"/>
                </a:solidFill>
                <a:latin typeface="Montserrat Medium" panose="00000600000000000000" pitchFamily="2" charset="0"/>
                <a:ea typeface="Calibri"/>
                <a:cs typeface="Calibri"/>
              </a:rPr>
              <a:t> </a:t>
            </a:r>
            <a:r>
              <a:rPr lang="en-GB" sz="1200">
                <a:solidFill>
                  <a:schemeClr val="bg1"/>
                </a:solidFill>
                <a:latin typeface="Montserrat Medium" panose="00000600000000000000" pitchFamily="2" charset="0"/>
                <a:ea typeface="Calibri"/>
                <a:cs typeface="Calibri"/>
              </a:rPr>
              <a:t>  </a:t>
            </a:r>
            <a:endParaRPr lang="en-GB" sz="1200">
              <a:solidFill>
                <a:schemeClr val="bg1"/>
              </a:solidFill>
              <a:latin typeface="Montserrat Medium" panose="00000600000000000000" pitchFamily="2" charset="0"/>
            </a:endParaRPr>
          </a:p>
        </p:txBody>
      </p:sp>
      <p:pic>
        <p:nvPicPr>
          <p:cNvPr id="21" name="Picture 20">
            <a:extLst>
              <a:ext uri="{FF2B5EF4-FFF2-40B4-BE49-F238E27FC236}">
                <a16:creationId xmlns:a16="http://schemas.microsoft.com/office/drawing/2014/main" id="{B131C5B3-BE46-284F-D90D-682BDF4B5FCF}"/>
              </a:ext>
            </a:extLst>
          </p:cNvPr>
          <p:cNvPicPr>
            <a:picLocks noChangeAspect="1"/>
          </p:cNvPicPr>
          <p:nvPr/>
        </p:nvPicPr>
        <p:blipFill>
          <a:blip r:embed="rId6"/>
          <a:stretch>
            <a:fillRect/>
          </a:stretch>
        </p:blipFill>
        <p:spPr>
          <a:xfrm>
            <a:off x="8383777" y="1367917"/>
            <a:ext cx="3516542" cy="1973857"/>
          </a:xfrm>
          <a:prstGeom prst="rect">
            <a:avLst/>
          </a:prstGeom>
          <a:ln w="28575">
            <a:noFill/>
          </a:ln>
        </p:spPr>
      </p:pic>
      <p:sp>
        <p:nvSpPr>
          <p:cNvPr id="23" name="TextBox 22">
            <a:extLst>
              <a:ext uri="{FF2B5EF4-FFF2-40B4-BE49-F238E27FC236}">
                <a16:creationId xmlns:a16="http://schemas.microsoft.com/office/drawing/2014/main" id="{FAA8C4BD-D184-6F76-03E8-0A3C51615B41}"/>
              </a:ext>
            </a:extLst>
          </p:cNvPr>
          <p:cNvSpPr txBox="1"/>
          <p:nvPr/>
        </p:nvSpPr>
        <p:spPr>
          <a:xfrm>
            <a:off x="8514533" y="3441575"/>
            <a:ext cx="3325845" cy="1138773"/>
          </a:xfrm>
          <a:prstGeom prst="rect">
            <a:avLst/>
          </a:prstGeom>
          <a:noFill/>
        </p:spPr>
        <p:txBody>
          <a:bodyPr wrap="square" lIns="91440" tIns="45720" rIns="91440" bIns="45720" rtlCol="0" anchor="t">
            <a:spAutoFit/>
          </a:bodyPr>
          <a:lstStyle/>
          <a:p>
            <a:pPr>
              <a:spcAft>
                <a:spcPts val="600"/>
              </a:spcAft>
              <a:defRPr/>
            </a:pPr>
            <a:r>
              <a:rPr lang="en-GB" sz="1600">
                <a:solidFill>
                  <a:schemeClr val="bg1"/>
                </a:solidFill>
                <a:latin typeface="Montserrat SemiBold"/>
              </a:rPr>
              <a:t>Featured video to use: </a:t>
            </a:r>
          </a:p>
          <a:p>
            <a:pPr lvl="0">
              <a:spcAft>
                <a:spcPts val="600"/>
              </a:spcAft>
              <a:defRPr/>
            </a:pPr>
            <a:r>
              <a:rPr lang="en-GB" sz="1400">
                <a:solidFill>
                  <a:schemeClr val="bg1"/>
                </a:solidFill>
                <a:latin typeface="Montserrat Medium" panose="00000600000000000000" pitchFamily="2" charset="0"/>
              </a:rPr>
              <a:t>‘The role of the Martyn’s Law regulator’</a:t>
            </a:r>
          </a:p>
          <a:p>
            <a:pPr>
              <a:spcAft>
                <a:spcPts val="600"/>
              </a:spcAft>
              <a:defRPr/>
            </a:pPr>
            <a:r>
              <a:rPr lang="en-GB" sz="1400">
                <a:solidFill>
                  <a:schemeClr val="bg1"/>
                </a:solidFill>
                <a:latin typeface="Montserrat Medium"/>
                <a:hlinkClick r:id="rId3">
                  <a:extLst>
                    <a:ext uri="{A12FA001-AC4F-418D-AE19-62706E023703}">
                      <ahyp:hlinkClr xmlns:ahyp="http://schemas.microsoft.com/office/drawing/2018/hyperlinkcolor" val="tx"/>
                    </a:ext>
                  </a:extLst>
                </a:hlinkClick>
              </a:rPr>
              <a:t>Download</a:t>
            </a:r>
            <a:endParaRPr lang="en-GB" sz="1400">
              <a:solidFill>
                <a:schemeClr val="bg1"/>
              </a:solidFill>
              <a:latin typeface="Montserrat Medium"/>
            </a:endParaRPr>
          </a:p>
        </p:txBody>
      </p:sp>
    </p:spTree>
    <p:extLst>
      <p:ext uri="{BB962C8B-B14F-4D97-AF65-F5344CB8AC3E}">
        <p14:creationId xmlns:p14="http://schemas.microsoft.com/office/powerpoint/2010/main" val="3482444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98693-BBB2-A93D-3DAB-1C4DE2C159A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996FD-4E8C-515C-4F90-5B19E2FE637E}"/>
              </a:ext>
            </a:extLst>
          </p:cNvPr>
          <p:cNvSpPr/>
          <p:nvPr/>
        </p:nvSpPr>
        <p:spPr>
          <a:xfrm>
            <a:off x="9920177" y="5534247"/>
            <a:ext cx="2046767" cy="10207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 name="Rectangle: Rounded Corners 5">
            <a:extLst>
              <a:ext uri="{FF2B5EF4-FFF2-40B4-BE49-F238E27FC236}">
                <a16:creationId xmlns:a16="http://schemas.microsoft.com/office/drawing/2014/main" id="{688714F0-DBF9-9DF0-4EA3-3CAF83C6483C}"/>
              </a:ext>
            </a:extLst>
          </p:cNvPr>
          <p:cNvSpPr/>
          <p:nvPr/>
        </p:nvSpPr>
        <p:spPr>
          <a:xfrm>
            <a:off x="313258" y="1294063"/>
            <a:ext cx="11393131" cy="4805757"/>
          </a:xfrm>
          <a:prstGeom prst="roundRect">
            <a:avLst>
              <a:gd name="adj" fmla="val 6149"/>
            </a:avLst>
          </a:prstGeom>
          <a:solidFill>
            <a:srgbClr val="E96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3">
            <a:extLst>
              <a:ext uri="{FF2B5EF4-FFF2-40B4-BE49-F238E27FC236}">
                <a16:creationId xmlns:a16="http://schemas.microsoft.com/office/drawing/2014/main" id="{8E09C08C-106E-531D-2B03-B64DFFF14F7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7EB1CC86-44F7-B46B-BACE-70EE22D8BBB6}"/>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E056F607-FE4D-DD14-A6DC-7999B948E7E8}"/>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Website/newsletter copy</a:t>
            </a:r>
          </a:p>
        </p:txBody>
      </p:sp>
      <p:sp>
        <p:nvSpPr>
          <p:cNvPr id="8" name="Rectangle 7">
            <a:extLst>
              <a:ext uri="{FF2B5EF4-FFF2-40B4-BE49-F238E27FC236}">
                <a16:creationId xmlns:a16="http://schemas.microsoft.com/office/drawing/2014/main" id="{067EC178-7257-9006-1556-0265783D259E}"/>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CB50987F-E8B7-C796-A05C-233F20C069FC}"/>
              </a:ext>
            </a:extLst>
          </p:cNvPr>
          <p:cNvSpPr>
            <a:spLocks noGrp="1"/>
          </p:cNvSpPr>
          <p:nvPr>
            <p:ph type="body" idx="1"/>
          </p:nvPr>
        </p:nvSpPr>
        <p:spPr>
          <a:xfrm>
            <a:off x="517528" y="1509922"/>
            <a:ext cx="10822095" cy="4049485"/>
          </a:xfrm>
        </p:spPr>
        <p:txBody>
          <a:bodyPr vert="horz" lIns="91440" tIns="45720" rIns="91440" bIns="45720" rtlCol="0" anchor="t">
            <a:noAutofit/>
          </a:bodyPr>
          <a:lstStyle/>
          <a:p>
            <a:pPr marL="0" indent="0">
              <a:buNone/>
            </a:pPr>
            <a:r>
              <a:rPr lang="en-GB" sz="2400" b="1">
                <a:solidFill>
                  <a:schemeClr val="bg1"/>
                </a:solidFill>
                <a:latin typeface="Montserrat SemiBold" panose="00000700000000000000" pitchFamily="2" charset="0"/>
              </a:rPr>
              <a:t>Preparing for Martyn’s Law </a:t>
            </a:r>
          </a:p>
          <a:p>
            <a:pPr marL="0" indent="0">
              <a:buNone/>
            </a:pPr>
            <a:r>
              <a:rPr lang="en-GB" sz="1800" i="1">
                <a:solidFill>
                  <a:schemeClr val="bg1"/>
                </a:solidFill>
                <a:latin typeface="Montserrat Medium" panose="00000600000000000000" pitchFamily="2" charset="0"/>
              </a:rPr>
              <a:t>The Terrorism (Protection of Premises) Act, known as Martyn’s Law, is expected to come into force in Spring 2027 to reduce the risk of harm at public premises and events in case of a terrorist attack. </a:t>
            </a:r>
          </a:p>
          <a:p>
            <a:pPr marL="0" indent="0">
              <a:buNone/>
            </a:pPr>
            <a:r>
              <a:rPr lang="en-GB" sz="1800" i="1">
                <a:solidFill>
                  <a:schemeClr val="bg1"/>
                </a:solidFill>
                <a:latin typeface="Montserrat Medium"/>
                <a:cs typeface="Arial"/>
              </a:rPr>
              <a:t>Named after Martyn Hett, one of the 22 people killed in the Manchester Arena attack, Martyn’s Law aims to make people safer by ensuring premises and events have appropriate plans in place to respond to acts of terrorism.</a:t>
            </a:r>
          </a:p>
          <a:p>
            <a:pPr marL="0" indent="0">
              <a:buNone/>
            </a:pPr>
            <a:r>
              <a:rPr lang="en-GB" sz="1800" i="1" dirty="0">
                <a:solidFill>
                  <a:schemeClr val="bg1"/>
                </a:solidFill>
                <a:latin typeface="Montserrat Medium"/>
                <a:cs typeface="Arial"/>
              </a:rPr>
              <a:t>Now is the time to identify if you will be in scope and w</a:t>
            </a:r>
            <a:r>
              <a:rPr lang="en-GB" sz="1800" i="1">
                <a:solidFill>
                  <a:schemeClr val="bg1"/>
                </a:solidFill>
                <a:latin typeface="Montserrat Medium"/>
                <a:cs typeface="Arial"/>
              </a:rPr>
              <a:t>hat you need to do to comply</a:t>
            </a:r>
            <a:r>
              <a:rPr lang="en-GB" sz="1800" i="1" dirty="0">
                <a:solidFill>
                  <a:schemeClr val="bg1"/>
                </a:solidFill>
                <a:latin typeface="Montserrat Medium"/>
                <a:cs typeface="Arial"/>
              </a:rPr>
              <a:t>.</a:t>
            </a:r>
          </a:p>
          <a:p>
            <a:pPr marL="0" indent="0">
              <a:buNone/>
            </a:pPr>
            <a:r>
              <a:rPr lang="en-GB" sz="1800" i="1" dirty="0">
                <a:solidFill>
                  <a:schemeClr val="bg1"/>
                </a:solidFill>
                <a:latin typeface="Montserrat Medium"/>
                <a:cs typeface="Arial"/>
              </a:rPr>
              <a:t>The Home Office has produced </a:t>
            </a:r>
            <a:r>
              <a:rPr lang="en-GB" sz="1800" i="1" dirty="0">
                <a:solidFill>
                  <a:schemeClr val="bg1"/>
                </a:solidFill>
                <a:latin typeface="Montserrat Medium"/>
                <a:cs typeface="Arial"/>
                <a:hlinkClick r:id="rId2">
                  <a:extLst>
                    <a:ext uri="{A12FA001-AC4F-418D-AE19-62706E023703}">
                      <ahyp:hlinkClr xmlns:ahyp="http://schemas.microsoft.com/office/drawing/2018/hyperlinkcolor" val="tx"/>
                    </a:ext>
                  </a:extLst>
                </a:hlinkClick>
              </a:rPr>
              <a:t>guidance</a:t>
            </a:r>
            <a:r>
              <a:rPr lang="en-GB" sz="1800" i="1" dirty="0">
                <a:solidFill>
                  <a:schemeClr val="bg1"/>
                </a:solidFill>
                <a:latin typeface="Montserrat Medium"/>
                <a:cs typeface="Arial"/>
              </a:rPr>
              <a:t> outlining the steps necessary for premises and events to comply which must be on everyone’s ‘to read’ list. The focus if you are in scope is </a:t>
            </a:r>
            <a:r>
              <a:rPr lang="en-GB" sz="1800" i="1">
                <a:solidFill>
                  <a:schemeClr val="bg1"/>
                </a:solidFill>
                <a:latin typeface="Montserrat Medium"/>
                <a:cs typeface="Arial"/>
              </a:rPr>
              <a:t>on what is appropriate and reasonably practicable for your premises or event.</a:t>
            </a:r>
          </a:p>
          <a:p>
            <a:pPr marL="0" indent="0">
              <a:buNone/>
            </a:pPr>
            <a:r>
              <a:rPr lang="en-GB" sz="1800" i="1">
                <a:solidFill>
                  <a:schemeClr val="bg1"/>
                </a:solidFill>
                <a:latin typeface="Montserrat Medium" panose="00000600000000000000" pitchFamily="2" charset="0"/>
              </a:rPr>
              <a:t>As the regulator, the Security Industry Authority will support those responsible for premises and events in scope to comply.</a:t>
            </a:r>
          </a:p>
          <a:p>
            <a:pPr marL="0" indent="0">
              <a:buNone/>
            </a:pPr>
            <a:r>
              <a:rPr lang="en-GB" sz="1800" i="1">
                <a:solidFill>
                  <a:schemeClr val="bg1"/>
                </a:solidFill>
                <a:latin typeface="Montserrat Medium"/>
                <a:cs typeface="Arial"/>
              </a:rPr>
              <a:t>If you’d like to receive updates from the SIA, you can</a:t>
            </a:r>
            <a:r>
              <a:rPr lang="en-GB" sz="1800" i="1" dirty="0">
                <a:latin typeface="Montserrat Medium"/>
                <a:cs typeface="Arial"/>
              </a:rPr>
              <a:t> </a:t>
            </a:r>
            <a:r>
              <a:rPr lang="en-GB" sz="1800" i="1" dirty="0">
                <a:solidFill>
                  <a:srgbClr val="00548A"/>
                </a:solidFill>
                <a:latin typeface="Montserrat Medium"/>
                <a:cs typeface="Arial"/>
                <a:hlinkClick r:id="rId3">
                  <a:extLst>
                    <a:ext uri="{A12FA001-AC4F-418D-AE19-62706E023703}">
                      <ahyp:hlinkClr xmlns:ahyp="http://schemas.microsoft.com/office/drawing/2018/hyperlinkcolor" val="tx"/>
                    </a:ext>
                  </a:extLst>
                </a:hlinkClick>
              </a:rPr>
              <a:t>sign up now</a:t>
            </a:r>
            <a:r>
              <a:rPr lang="en-GB" sz="1800" i="1">
                <a:latin typeface="Montserrat Medium"/>
                <a:cs typeface="Arial"/>
              </a:rPr>
              <a:t>.</a:t>
            </a:r>
            <a:endParaRPr lang="en-GB" sz="1200">
              <a:solidFill>
                <a:schemeClr val="tx1"/>
              </a:solidFill>
              <a:latin typeface="Montserrat Medium"/>
              <a:cs typeface="Arial"/>
            </a:endParaRPr>
          </a:p>
        </p:txBody>
      </p:sp>
    </p:spTree>
    <p:extLst>
      <p:ext uri="{BB962C8B-B14F-4D97-AF65-F5344CB8AC3E}">
        <p14:creationId xmlns:p14="http://schemas.microsoft.com/office/powerpoint/2010/main" val="1941229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9434F-6FCE-FA0D-803C-5806F50F7FD6}"/>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BA25B872-37D4-E980-E536-3EDAEB6C0D0C}"/>
              </a:ext>
            </a:extLst>
          </p:cNvPr>
          <p:cNvSpPr/>
          <p:nvPr/>
        </p:nvSpPr>
        <p:spPr>
          <a:xfrm>
            <a:off x="6728402" y="4179537"/>
            <a:ext cx="3970148" cy="1739061"/>
          </a:xfrm>
          <a:prstGeom prst="roundRect">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u="sng">
              <a:solidFill>
                <a:schemeClr val="bg1"/>
              </a:solidFill>
              <a:latin typeface="Montserrat SemiBold" panose="00000700000000000000" pitchFamily="2" charset="0"/>
            </a:endParaRPr>
          </a:p>
        </p:txBody>
      </p:sp>
      <p:sp>
        <p:nvSpPr>
          <p:cNvPr id="5" name="Rectangle: Rounded Corners 4">
            <a:extLst>
              <a:ext uri="{FF2B5EF4-FFF2-40B4-BE49-F238E27FC236}">
                <a16:creationId xmlns:a16="http://schemas.microsoft.com/office/drawing/2014/main" id="{290F73F1-025C-4F71-0E56-372C46214AE6}"/>
              </a:ext>
            </a:extLst>
          </p:cNvPr>
          <p:cNvSpPr/>
          <p:nvPr/>
        </p:nvSpPr>
        <p:spPr>
          <a:xfrm>
            <a:off x="1145157" y="4179537"/>
            <a:ext cx="4326147" cy="1739061"/>
          </a:xfrm>
          <a:prstGeom prst="roundRect">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u="sng">
              <a:solidFill>
                <a:schemeClr val="bg1"/>
              </a:solidFill>
              <a:latin typeface="Montserrat SemiBold" panose="00000700000000000000" pitchFamily="2" charset="0"/>
            </a:endParaRPr>
          </a:p>
        </p:txBody>
      </p:sp>
      <p:sp>
        <p:nvSpPr>
          <p:cNvPr id="16" name="Rectangle 13">
            <a:extLst>
              <a:ext uri="{FF2B5EF4-FFF2-40B4-BE49-F238E27FC236}">
                <a16:creationId xmlns:a16="http://schemas.microsoft.com/office/drawing/2014/main" id="{864759FD-E75C-46D4-8DE3-FE15B0F4A69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3586CCC4-F01E-8312-79FB-86D9B7C10A06}"/>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617E7809-B64F-F5A5-E142-66BD61EB91FE}"/>
              </a:ext>
            </a:extLst>
          </p:cNvPr>
          <p:cNvSpPr txBox="1">
            <a:spLocks/>
          </p:cNvSpPr>
          <p:nvPr/>
        </p:nvSpPr>
        <p:spPr>
          <a:xfrm>
            <a:off x="257601" y="459047"/>
            <a:ext cx="11448789" cy="619143"/>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Martyn’s Law explained: Overview video &amp; leaflet</a:t>
            </a:r>
          </a:p>
        </p:txBody>
      </p:sp>
      <p:sp>
        <p:nvSpPr>
          <p:cNvPr id="4" name="Text Placeholder 4">
            <a:extLst>
              <a:ext uri="{FF2B5EF4-FFF2-40B4-BE49-F238E27FC236}">
                <a16:creationId xmlns:a16="http://schemas.microsoft.com/office/drawing/2014/main" id="{9724FDCF-35B4-626D-6397-B59C2EC72541}"/>
              </a:ext>
            </a:extLst>
          </p:cNvPr>
          <p:cNvSpPr txBox="1">
            <a:spLocks/>
          </p:cNvSpPr>
          <p:nvPr/>
        </p:nvSpPr>
        <p:spPr>
          <a:xfrm>
            <a:off x="276008" y="1258188"/>
            <a:ext cx="11430382" cy="2168455"/>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buNone/>
            </a:pPr>
            <a:r>
              <a:rPr lang="en-GB" sz="2000">
                <a:latin typeface="Montserrat Medium"/>
                <a:cs typeface="Arial"/>
              </a:rPr>
              <a:t>This leaflet and video provide a useful overview so are a good starting point for </a:t>
            </a:r>
            <a:r>
              <a:rPr lang="en-GB" sz="2000" dirty="0">
                <a:latin typeface="Montserrat Medium"/>
                <a:cs typeface="Arial"/>
              </a:rPr>
              <a:t>anyone wanting to find out more. </a:t>
            </a:r>
          </a:p>
          <a:p>
            <a:pPr marL="0" indent="0">
              <a:buNone/>
            </a:pPr>
            <a:r>
              <a:rPr lang="en-GB" sz="2000">
                <a:latin typeface="Montserrat Medium" panose="00000600000000000000" pitchFamily="2" charset="0"/>
                <a:cs typeface="Arial"/>
              </a:rPr>
              <a:t>The video can be embedded in your website and wider materials or shown at events:</a:t>
            </a:r>
          </a:p>
        </p:txBody>
      </p:sp>
      <p:sp>
        <p:nvSpPr>
          <p:cNvPr id="6" name="TextBox 5">
            <a:extLst>
              <a:ext uri="{FF2B5EF4-FFF2-40B4-BE49-F238E27FC236}">
                <a16:creationId xmlns:a16="http://schemas.microsoft.com/office/drawing/2014/main" id="{691FF517-A474-50EB-A3D5-8F9690942F60}"/>
              </a:ext>
            </a:extLst>
          </p:cNvPr>
          <p:cNvSpPr txBox="1"/>
          <p:nvPr/>
        </p:nvSpPr>
        <p:spPr>
          <a:xfrm>
            <a:off x="392806" y="5396984"/>
            <a:ext cx="5703194" cy="307777"/>
          </a:xfrm>
          <a:prstGeom prst="rect">
            <a:avLst/>
          </a:prstGeom>
          <a:noFill/>
        </p:spPr>
        <p:txBody>
          <a:bodyPr wrap="square">
            <a:spAutoFit/>
          </a:bodyPr>
          <a:lstStyle/>
          <a:p>
            <a:pPr algn="ctr"/>
            <a:r>
              <a:rPr lang="en-GB" sz="1400">
                <a:solidFill>
                  <a:schemeClr val="bg1"/>
                </a:solidFill>
                <a:latin typeface="Montserrat SemiBold" panose="00000700000000000000" pitchFamily="2" charset="0"/>
                <a:hlinkClick r:id="rId3">
                  <a:extLst>
                    <a:ext uri="{A12FA001-AC4F-418D-AE19-62706E023703}">
                      <ahyp:hlinkClr xmlns:ahyp="http://schemas.microsoft.com/office/drawing/2018/hyperlinkcolor" val="tx"/>
                    </a:ext>
                  </a:extLst>
                </a:hlinkClick>
              </a:rPr>
              <a:t>Watch Martyn’s Law explainer video</a:t>
            </a:r>
            <a:endParaRPr lang="en-GB" sz="1400">
              <a:solidFill>
                <a:schemeClr val="bg1"/>
              </a:solidFill>
              <a:latin typeface="Montserrat SemiBold" panose="00000700000000000000" pitchFamily="2" charset="0"/>
            </a:endParaRPr>
          </a:p>
        </p:txBody>
      </p:sp>
      <p:pic>
        <p:nvPicPr>
          <p:cNvPr id="9" name="Picture 8">
            <a:extLst>
              <a:ext uri="{FF2B5EF4-FFF2-40B4-BE49-F238E27FC236}">
                <a16:creationId xmlns:a16="http://schemas.microsoft.com/office/drawing/2014/main" id="{70BCFA34-E31B-5A77-0DB8-0F1ED0ABF56F}"/>
              </a:ext>
            </a:extLst>
          </p:cNvPr>
          <p:cNvPicPr>
            <a:picLocks noChangeAspect="1"/>
          </p:cNvPicPr>
          <p:nvPr/>
        </p:nvPicPr>
        <p:blipFill>
          <a:blip r:embed="rId4"/>
          <a:stretch>
            <a:fillRect/>
          </a:stretch>
        </p:blipFill>
        <p:spPr>
          <a:xfrm>
            <a:off x="1172996" y="2771625"/>
            <a:ext cx="4265210" cy="2411522"/>
          </a:xfrm>
          <a:prstGeom prst="rect">
            <a:avLst/>
          </a:prstGeom>
          <a:solidFill>
            <a:srgbClr val="00548A"/>
          </a:solidFill>
          <a:ln w="28575">
            <a:solidFill>
              <a:srgbClr val="00548A"/>
            </a:solidFill>
          </a:ln>
        </p:spPr>
      </p:pic>
      <p:sp>
        <p:nvSpPr>
          <p:cNvPr id="2" name="TextBox 1">
            <a:extLst>
              <a:ext uri="{FF2B5EF4-FFF2-40B4-BE49-F238E27FC236}">
                <a16:creationId xmlns:a16="http://schemas.microsoft.com/office/drawing/2014/main" id="{57C0BA4A-2A57-961E-EAAF-91A5C621E713}"/>
              </a:ext>
            </a:extLst>
          </p:cNvPr>
          <p:cNvSpPr txBox="1"/>
          <p:nvPr/>
        </p:nvSpPr>
        <p:spPr>
          <a:xfrm>
            <a:off x="5821750" y="5396983"/>
            <a:ext cx="577832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chemeClr val="bg1"/>
                </a:solidFill>
                <a:latin typeface="Montserrat SemiBold" panose="00000700000000000000" pitchFamily="2" charset="0"/>
                <a:hlinkClick r:id="rId5">
                  <a:extLst>
                    <a:ext uri="{A12FA001-AC4F-418D-AE19-62706E023703}">
                      <ahyp:hlinkClr xmlns:ahyp="http://schemas.microsoft.com/office/drawing/2018/hyperlinkcolor" val="tx"/>
                    </a:ext>
                  </a:extLst>
                </a:hlinkClick>
              </a:rPr>
              <a:t>Read Martyn's Law Leaflet</a:t>
            </a:r>
            <a:endParaRPr lang="en-US" sz="1400">
              <a:solidFill>
                <a:schemeClr val="bg1"/>
              </a:solidFill>
              <a:latin typeface="Montserrat SemiBold" panose="00000700000000000000" pitchFamily="2" charset="0"/>
            </a:endParaRPr>
          </a:p>
        </p:txBody>
      </p:sp>
      <p:pic>
        <p:nvPicPr>
          <p:cNvPr id="3" name="Picture 2" descr="A black text on a white background&#10;&#10;AI-generated content may be incorrect.">
            <a:extLst>
              <a:ext uri="{FF2B5EF4-FFF2-40B4-BE49-F238E27FC236}">
                <a16:creationId xmlns:a16="http://schemas.microsoft.com/office/drawing/2014/main" id="{0CF0AFBA-59D4-7EA3-4080-F7DB4478EAAD}"/>
              </a:ext>
            </a:extLst>
          </p:cNvPr>
          <p:cNvPicPr>
            <a:picLocks noChangeAspect="1"/>
          </p:cNvPicPr>
          <p:nvPr/>
        </p:nvPicPr>
        <p:blipFill>
          <a:blip r:embed="rId6"/>
          <a:stretch>
            <a:fillRect/>
          </a:stretch>
        </p:blipFill>
        <p:spPr>
          <a:xfrm>
            <a:off x="6753796" y="2770221"/>
            <a:ext cx="3914228" cy="2412925"/>
          </a:xfrm>
          <a:prstGeom prst="rect">
            <a:avLst/>
          </a:prstGeom>
          <a:ln w="28575">
            <a:solidFill>
              <a:srgbClr val="00548A"/>
            </a:solidFill>
          </a:ln>
        </p:spPr>
      </p:pic>
    </p:spTree>
    <p:extLst>
      <p:ext uri="{BB962C8B-B14F-4D97-AF65-F5344CB8AC3E}">
        <p14:creationId xmlns:p14="http://schemas.microsoft.com/office/powerpoint/2010/main" val="37980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E95DA-F329-59EB-B1B4-CF7B30F9DAED}"/>
            </a:ext>
          </a:extLst>
        </p:cNvPr>
        <p:cNvGrpSpPr/>
        <p:nvPr/>
      </p:nvGrpSpPr>
      <p:grpSpPr>
        <a:xfrm>
          <a:off x="0" y="0"/>
          <a:ext cx="0" cy="0"/>
          <a:chOff x="0" y="0"/>
          <a:chExt cx="0" cy="0"/>
        </a:xfrm>
      </p:grpSpPr>
      <p:sp>
        <p:nvSpPr>
          <p:cNvPr id="16" name="Rectangle 13">
            <a:extLst>
              <a:ext uri="{FF2B5EF4-FFF2-40B4-BE49-F238E27FC236}">
                <a16:creationId xmlns:a16="http://schemas.microsoft.com/office/drawing/2014/main" id="{3F0A1A27-978B-33B4-8095-3E0CB745E69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19D99DB0-5CFB-B27F-76A1-A1E32BAD33CB}"/>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EC9BCBA5-DD2C-6E63-1E16-AE548D5BE779}"/>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Martyn's Law explained: Scope infographics</a:t>
            </a:r>
          </a:p>
        </p:txBody>
      </p:sp>
      <p:sp>
        <p:nvSpPr>
          <p:cNvPr id="4" name="Text Placeholder 4">
            <a:extLst>
              <a:ext uri="{FF2B5EF4-FFF2-40B4-BE49-F238E27FC236}">
                <a16:creationId xmlns:a16="http://schemas.microsoft.com/office/drawing/2014/main" id="{4DDD0364-48F9-31BA-2AAE-409FB795442C}"/>
              </a:ext>
            </a:extLst>
          </p:cNvPr>
          <p:cNvSpPr txBox="1">
            <a:spLocks/>
          </p:cNvSpPr>
          <p:nvPr/>
        </p:nvSpPr>
        <p:spPr>
          <a:xfrm>
            <a:off x="421655" y="1876029"/>
            <a:ext cx="4475467" cy="2902346"/>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buNone/>
            </a:pPr>
            <a:r>
              <a:rPr lang="en-GB" sz="2000">
                <a:latin typeface="Montserrat Medium" panose="00000600000000000000" pitchFamily="2" charset="0"/>
                <a:cs typeface="Arial"/>
              </a:rPr>
              <a:t>We recommend you download and share these infographics to help premises and events assess if they’re in scope.</a:t>
            </a:r>
          </a:p>
          <a:p>
            <a:pPr marL="0" indent="0">
              <a:buNone/>
            </a:pPr>
            <a:r>
              <a:rPr lang="en-GB" sz="2000">
                <a:latin typeface="Montserrat Medium" panose="00000600000000000000" pitchFamily="2" charset="0"/>
                <a:cs typeface="Arial"/>
              </a:rPr>
              <a:t>We suggest you encourage people to first review the premises infographic then the events infographic.</a:t>
            </a:r>
          </a:p>
        </p:txBody>
      </p:sp>
      <p:pic>
        <p:nvPicPr>
          <p:cNvPr id="10" name="Picture 9">
            <a:extLst>
              <a:ext uri="{FF2B5EF4-FFF2-40B4-BE49-F238E27FC236}">
                <a16:creationId xmlns:a16="http://schemas.microsoft.com/office/drawing/2014/main" id="{68BE6017-D027-694F-E021-9B87F935F1B7}"/>
              </a:ext>
            </a:extLst>
          </p:cNvPr>
          <p:cNvPicPr>
            <a:picLocks noChangeAspect="1"/>
          </p:cNvPicPr>
          <p:nvPr/>
        </p:nvPicPr>
        <p:blipFill>
          <a:blip r:embed="rId3"/>
          <a:stretch>
            <a:fillRect/>
          </a:stretch>
        </p:blipFill>
        <p:spPr>
          <a:xfrm>
            <a:off x="8983482" y="1471953"/>
            <a:ext cx="2029647" cy="2902345"/>
          </a:xfrm>
          <a:prstGeom prst="rect">
            <a:avLst/>
          </a:prstGeom>
          <a:ln w="28575">
            <a:solidFill>
              <a:srgbClr val="EAC8F1"/>
            </a:solidFill>
          </a:ln>
        </p:spPr>
      </p:pic>
      <p:sp>
        <p:nvSpPr>
          <p:cNvPr id="5" name="Rectangle: Rounded Corners 4">
            <a:extLst>
              <a:ext uri="{FF2B5EF4-FFF2-40B4-BE49-F238E27FC236}">
                <a16:creationId xmlns:a16="http://schemas.microsoft.com/office/drawing/2014/main" id="{B498C6F5-9E23-FDB4-C27A-9BFB92E47487}"/>
              </a:ext>
            </a:extLst>
          </p:cNvPr>
          <p:cNvSpPr/>
          <p:nvPr/>
        </p:nvSpPr>
        <p:spPr>
          <a:xfrm>
            <a:off x="5200176" y="4580015"/>
            <a:ext cx="2947182" cy="900333"/>
          </a:xfrm>
          <a:prstGeom prst="roundRect">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Montserrat SemiBold" panose="00000700000000000000" pitchFamily="2" charset="0"/>
                <a:hlinkClick r:id="rId4">
                  <a:extLst>
                    <a:ext uri="{A12FA001-AC4F-418D-AE19-62706E023703}">
                      <ahyp:hlinkClr xmlns:ahyp="http://schemas.microsoft.com/office/drawing/2018/hyperlinkcolor" val="tx"/>
                    </a:ext>
                  </a:extLst>
                </a:hlinkClick>
              </a:rPr>
              <a:t>Download</a:t>
            </a:r>
            <a:br>
              <a:rPr lang="en-GB">
                <a:solidFill>
                  <a:schemeClr val="bg1"/>
                </a:solidFill>
                <a:latin typeface="Montserrat SemiBold" panose="00000700000000000000" pitchFamily="2" charset="0"/>
                <a:hlinkClick r:id="rId4">
                  <a:extLst>
                    <a:ext uri="{A12FA001-AC4F-418D-AE19-62706E023703}">
                      <ahyp:hlinkClr xmlns:ahyp="http://schemas.microsoft.com/office/drawing/2018/hyperlinkcolor" val="tx"/>
                    </a:ext>
                  </a:extLst>
                </a:hlinkClick>
              </a:rPr>
            </a:br>
            <a:r>
              <a:rPr lang="en-GB">
                <a:solidFill>
                  <a:schemeClr val="bg1"/>
                </a:solidFill>
                <a:latin typeface="Montserrat SemiBold" panose="00000700000000000000" pitchFamily="2" charset="0"/>
                <a:hlinkClick r:id="rId4">
                  <a:extLst>
                    <a:ext uri="{A12FA001-AC4F-418D-AE19-62706E023703}">
                      <ahyp:hlinkClr xmlns:ahyp="http://schemas.microsoft.com/office/drawing/2018/hyperlinkcolor" val="tx"/>
                    </a:ext>
                  </a:extLst>
                </a:hlinkClick>
              </a:rPr>
              <a:t>Premises Infographic</a:t>
            </a:r>
            <a:endParaRPr lang="en-GB">
              <a:solidFill>
                <a:schemeClr val="bg1"/>
              </a:solidFill>
              <a:latin typeface="Montserrat SemiBold" panose="00000700000000000000" pitchFamily="2" charset="0"/>
            </a:endParaRPr>
          </a:p>
        </p:txBody>
      </p:sp>
      <p:sp>
        <p:nvSpPr>
          <p:cNvPr id="12" name="Rectangle: Rounded Corners 11">
            <a:extLst>
              <a:ext uri="{FF2B5EF4-FFF2-40B4-BE49-F238E27FC236}">
                <a16:creationId xmlns:a16="http://schemas.microsoft.com/office/drawing/2014/main" id="{068BAD85-20FA-4309-2B3F-AE9A1FAFAF8B}"/>
              </a:ext>
            </a:extLst>
          </p:cNvPr>
          <p:cNvSpPr/>
          <p:nvPr/>
        </p:nvSpPr>
        <p:spPr>
          <a:xfrm>
            <a:off x="8567245" y="4556674"/>
            <a:ext cx="2947182" cy="900333"/>
          </a:xfrm>
          <a:prstGeom prst="roundRect">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Montserrat SemiBold" panose="00000700000000000000" pitchFamily="2" charset="0"/>
                <a:hlinkClick r:id="rId5">
                  <a:extLst>
                    <a:ext uri="{A12FA001-AC4F-418D-AE19-62706E023703}">
                      <ahyp:hlinkClr xmlns:ahyp="http://schemas.microsoft.com/office/drawing/2018/hyperlinkcolor" val="tx"/>
                    </a:ext>
                  </a:extLst>
                </a:hlinkClick>
              </a:rPr>
              <a:t>Download</a:t>
            </a:r>
            <a:br>
              <a:rPr lang="en-GB">
                <a:solidFill>
                  <a:schemeClr val="bg1"/>
                </a:solidFill>
                <a:latin typeface="Montserrat SemiBold" panose="00000700000000000000" pitchFamily="2" charset="0"/>
                <a:hlinkClick r:id="rId5">
                  <a:extLst>
                    <a:ext uri="{A12FA001-AC4F-418D-AE19-62706E023703}">
                      <ahyp:hlinkClr xmlns:ahyp="http://schemas.microsoft.com/office/drawing/2018/hyperlinkcolor" val="tx"/>
                    </a:ext>
                  </a:extLst>
                </a:hlinkClick>
              </a:rPr>
            </a:br>
            <a:r>
              <a:rPr lang="en-GB">
                <a:solidFill>
                  <a:schemeClr val="bg1"/>
                </a:solidFill>
                <a:latin typeface="Montserrat SemiBold" panose="00000700000000000000" pitchFamily="2" charset="0"/>
                <a:hlinkClick r:id="rId5">
                  <a:extLst>
                    <a:ext uri="{A12FA001-AC4F-418D-AE19-62706E023703}">
                      <ahyp:hlinkClr xmlns:ahyp="http://schemas.microsoft.com/office/drawing/2018/hyperlinkcolor" val="tx"/>
                    </a:ext>
                  </a:extLst>
                </a:hlinkClick>
              </a:rPr>
              <a:t>Events Infographic</a:t>
            </a:r>
            <a:endParaRPr lang="en-GB">
              <a:solidFill>
                <a:schemeClr val="bg1"/>
              </a:solidFill>
              <a:latin typeface="Montserrat SemiBold" panose="00000700000000000000" pitchFamily="2" charset="0"/>
            </a:endParaRPr>
          </a:p>
        </p:txBody>
      </p:sp>
      <p:pic>
        <p:nvPicPr>
          <p:cNvPr id="2" name="Picture 1">
            <a:extLst>
              <a:ext uri="{FF2B5EF4-FFF2-40B4-BE49-F238E27FC236}">
                <a16:creationId xmlns:a16="http://schemas.microsoft.com/office/drawing/2014/main" id="{ED2A166F-4C52-2DD0-2C81-497342DBD87F}"/>
              </a:ext>
            </a:extLst>
          </p:cNvPr>
          <p:cNvPicPr>
            <a:picLocks noChangeAspect="1"/>
          </p:cNvPicPr>
          <p:nvPr/>
        </p:nvPicPr>
        <p:blipFill>
          <a:blip r:embed="rId6"/>
          <a:stretch>
            <a:fillRect/>
          </a:stretch>
        </p:blipFill>
        <p:spPr>
          <a:xfrm>
            <a:off x="5488405" y="1471953"/>
            <a:ext cx="2079425" cy="2925686"/>
          </a:xfrm>
          <a:prstGeom prst="rect">
            <a:avLst/>
          </a:prstGeom>
          <a:ln w="28575">
            <a:solidFill>
              <a:srgbClr val="EAC8F1"/>
            </a:solidFill>
          </a:ln>
        </p:spPr>
      </p:pic>
      <p:sp>
        <p:nvSpPr>
          <p:cNvPr id="3" name="Rectangle: Rounded Corners 2">
            <a:extLst>
              <a:ext uri="{FF2B5EF4-FFF2-40B4-BE49-F238E27FC236}">
                <a16:creationId xmlns:a16="http://schemas.microsoft.com/office/drawing/2014/main" id="{F8347A94-30C4-2175-8C23-1DE047F546C5}"/>
              </a:ext>
            </a:extLst>
          </p:cNvPr>
          <p:cNvSpPr/>
          <p:nvPr/>
        </p:nvSpPr>
        <p:spPr>
          <a:xfrm>
            <a:off x="4998140" y="4580015"/>
            <a:ext cx="3149217" cy="900333"/>
          </a:xfrm>
          <a:prstGeom prst="roundRect">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Montserrat SemiBold" panose="00000700000000000000" pitchFamily="2" charset="0"/>
                <a:hlinkClick r:id="rId4">
                  <a:extLst>
                    <a:ext uri="{A12FA001-AC4F-418D-AE19-62706E023703}">
                      <ahyp:hlinkClr xmlns:ahyp="http://schemas.microsoft.com/office/drawing/2018/hyperlinkcolor" val="tx"/>
                    </a:ext>
                  </a:extLst>
                </a:hlinkClick>
              </a:rPr>
              <a:t>Download</a:t>
            </a:r>
            <a:br>
              <a:rPr lang="en-GB">
                <a:solidFill>
                  <a:schemeClr val="bg1"/>
                </a:solidFill>
                <a:latin typeface="Montserrat SemiBold" panose="00000700000000000000" pitchFamily="2" charset="0"/>
                <a:hlinkClick r:id="rId4">
                  <a:extLst>
                    <a:ext uri="{A12FA001-AC4F-418D-AE19-62706E023703}">
                      <ahyp:hlinkClr xmlns:ahyp="http://schemas.microsoft.com/office/drawing/2018/hyperlinkcolor" val="tx"/>
                    </a:ext>
                  </a:extLst>
                </a:hlinkClick>
              </a:rPr>
            </a:br>
            <a:r>
              <a:rPr lang="en-GB">
                <a:solidFill>
                  <a:schemeClr val="bg1"/>
                </a:solidFill>
                <a:latin typeface="Montserrat SemiBold" panose="00000700000000000000" pitchFamily="2" charset="0"/>
                <a:hlinkClick r:id="rId4">
                  <a:extLst>
                    <a:ext uri="{A12FA001-AC4F-418D-AE19-62706E023703}">
                      <ahyp:hlinkClr xmlns:ahyp="http://schemas.microsoft.com/office/drawing/2018/hyperlinkcolor" val="tx"/>
                    </a:ext>
                  </a:extLst>
                </a:hlinkClick>
              </a:rPr>
              <a:t>Premises Infographic</a:t>
            </a:r>
            <a:endParaRPr lang="en-GB">
              <a:solidFill>
                <a:schemeClr val="bg1"/>
              </a:solidFill>
              <a:latin typeface="Montserrat SemiBold" panose="00000700000000000000" pitchFamily="2" charset="0"/>
            </a:endParaRPr>
          </a:p>
        </p:txBody>
      </p:sp>
    </p:spTree>
    <p:extLst>
      <p:ext uri="{BB962C8B-B14F-4D97-AF65-F5344CB8AC3E}">
        <p14:creationId xmlns:p14="http://schemas.microsoft.com/office/powerpoint/2010/main" val="3676395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C7DC4-7AC4-A63A-9A26-FF939996D550}"/>
            </a:ext>
          </a:extLst>
        </p:cNvPr>
        <p:cNvGrpSpPr/>
        <p:nvPr/>
      </p:nvGrpSpPr>
      <p:grpSpPr>
        <a:xfrm>
          <a:off x="0" y="0"/>
          <a:ext cx="0" cy="0"/>
          <a:chOff x="0" y="0"/>
          <a:chExt cx="0" cy="0"/>
        </a:xfrm>
      </p:grpSpPr>
      <p:sp>
        <p:nvSpPr>
          <p:cNvPr id="16" name="Rectangle 13">
            <a:extLst>
              <a:ext uri="{FF2B5EF4-FFF2-40B4-BE49-F238E27FC236}">
                <a16:creationId xmlns:a16="http://schemas.microsoft.com/office/drawing/2014/main" id="{0BCF57D8-53CD-20D4-0109-374270CCC7E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16DFE6D6-5A86-EE48-51EC-7786DBC59529}"/>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Martyn's Law explained: Animations </a:t>
            </a:r>
          </a:p>
        </p:txBody>
      </p:sp>
      <p:sp>
        <p:nvSpPr>
          <p:cNvPr id="4" name="Text Placeholder 4">
            <a:extLst>
              <a:ext uri="{FF2B5EF4-FFF2-40B4-BE49-F238E27FC236}">
                <a16:creationId xmlns:a16="http://schemas.microsoft.com/office/drawing/2014/main" id="{475CF3F0-DFA7-1134-53B3-39F3B6AD0F9E}"/>
              </a:ext>
            </a:extLst>
          </p:cNvPr>
          <p:cNvSpPr txBox="1">
            <a:spLocks/>
          </p:cNvSpPr>
          <p:nvPr/>
        </p:nvSpPr>
        <p:spPr>
          <a:xfrm>
            <a:off x="291495" y="1260567"/>
            <a:ext cx="9059673" cy="724752"/>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buFont typeface="Arial" panose="020B0604020202020204" pitchFamily="34" charset="0"/>
              <a:buNone/>
            </a:pPr>
            <a:r>
              <a:rPr lang="en-GB" sz="2000">
                <a:latin typeface="Montserrat Medium" panose="00000600000000000000" pitchFamily="2" charset="0"/>
              </a:rPr>
              <a:t>These animations can be used to help explain different aspects of Martyn’s Law on your website or social channels or at events:</a:t>
            </a:r>
          </a:p>
          <a:p>
            <a:pPr marL="0" indent="0">
              <a:buFont typeface="Arial" panose="020B0604020202020204" pitchFamily="34" charset="0"/>
              <a:buNone/>
            </a:pPr>
            <a:endParaRPr lang="en-GB">
              <a:latin typeface="Montserrat Medium" panose="00000600000000000000" pitchFamily="2" charset="0"/>
            </a:endParaRPr>
          </a:p>
        </p:txBody>
      </p:sp>
      <p:grpSp>
        <p:nvGrpSpPr>
          <p:cNvPr id="23" name="Group 22">
            <a:extLst>
              <a:ext uri="{FF2B5EF4-FFF2-40B4-BE49-F238E27FC236}">
                <a16:creationId xmlns:a16="http://schemas.microsoft.com/office/drawing/2014/main" id="{12519D01-1639-E086-9434-616F7E6EFF9A}"/>
              </a:ext>
            </a:extLst>
          </p:cNvPr>
          <p:cNvGrpSpPr/>
          <p:nvPr/>
        </p:nvGrpSpPr>
        <p:grpSpPr>
          <a:xfrm>
            <a:off x="401739" y="2242524"/>
            <a:ext cx="3393191" cy="2967326"/>
            <a:chOff x="401739" y="2242524"/>
            <a:chExt cx="3393191" cy="2967326"/>
          </a:xfrm>
        </p:grpSpPr>
        <p:sp>
          <p:nvSpPr>
            <p:cNvPr id="20" name="Rectangle: Rounded Corners 19">
              <a:extLst>
                <a:ext uri="{FF2B5EF4-FFF2-40B4-BE49-F238E27FC236}">
                  <a16:creationId xmlns:a16="http://schemas.microsoft.com/office/drawing/2014/main" id="{FF9A4C2A-9CB0-F5AB-A93E-B5AB4C11B664}"/>
                </a:ext>
              </a:extLst>
            </p:cNvPr>
            <p:cNvSpPr/>
            <p:nvPr/>
          </p:nvSpPr>
          <p:spPr>
            <a:xfrm>
              <a:off x="401739" y="3989111"/>
              <a:ext cx="3392541" cy="1220739"/>
            </a:xfrm>
            <a:prstGeom prst="roundRect">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E926056B-5A92-7118-B2E6-BA9390223B9A}"/>
                </a:ext>
              </a:extLst>
            </p:cNvPr>
            <p:cNvPicPr>
              <a:picLocks noChangeAspect="1"/>
            </p:cNvPicPr>
            <p:nvPr/>
          </p:nvPicPr>
          <p:blipFill>
            <a:blip r:embed="rId3"/>
            <a:srcRect t="448"/>
            <a:stretch>
              <a:fillRect/>
            </a:stretch>
          </p:blipFill>
          <p:spPr>
            <a:xfrm>
              <a:off x="401739" y="2242524"/>
              <a:ext cx="3393191" cy="1905564"/>
            </a:xfrm>
            <a:prstGeom prst="rect">
              <a:avLst/>
            </a:prstGeom>
          </p:spPr>
        </p:pic>
        <p:sp>
          <p:nvSpPr>
            <p:cNvPr id="15" name="Text Placeholder 4">
              <a:extLst>
                <a:ext uri="{FF2B5EF4-FFF2-40B4-BE49-F238E27FC236}">
                  <a16:creationId xmlns:a16="http://schemas.microsoft.com/office/drawing/2014/main" id="{3EA00BDE-B67D-F3D0-44DC-64A5364D1916}"/>
                </a:ext>
              </a:extLst>
            </p:cNvPr>
            <p:cNvSpPr txBox="1">
              <a:spLocks/>
            </p:cNvSpPr>
            <p:nvPr/>
          </p:nvSpPr>
          <p:spPr>
            <a:xfrm>
              <a:off x="735308" y="4353161"/>
              <a:ext cx="2736165" cy="683925"/>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gn="ctr">
                <a:buFont typeface="Arial" panose="020B0604020202020204" pitchFamily="34" charset="0"/>
                <a:buNone/>
              </a:pPr>
              <a:r>
                <a:rPr lang="en-GB" sz="2000">
                  <a:solidFill>
                    <a:schemeClr val="bg1"/>
                  </a:solidFill>
                  <a:latin typeface="Montserrat SemiBold"/>
                  <a:cs typeface="Arial"/>
                  <a:hlinkClick r:id="rId4">
                    <a:extLst>
                      <a:ext uri="{A12FA001-AC4F-418D-AE19-62706E023703}">
                        <ahyp:hlinkClr xmlns:ahyp="http://schemas.microsoft.com/office/drawing/2018/hyperlinkcolor" val="tx"/>
                      </a:ext>
                    </a:extLst>
                  </a:hlinkClick>
                </a:rPr>
                <a:t>Who is in scope</a:t>
              </a:r>
              <a:br>
                <a:rPr lang="en-GB" sz="2000">
                  <a:solidFill>
                    <a:schemeClr val="bg1"/>
                  </a:solidFill>
                  <a:latin typeface="Montserrat SemiBold" panose="00000700000000000000" pitchFamily="2" charset="0"/>
                  <a:hlinkClick r:id="rId4">
                    <a:extLst>
                      <a:ext uri="{A12FA001-AC4F-418D-AE19-62706E023703}">
                        <ahyp:hlinkClr xmlns:ahyp="http://schemas.microsoft.com/office/drawing/2018/hyperlinkcolor" val="tx"/>
                      </a:ext>
                    </a:extLst>
                  </a:hlinkClick>
                </a:rPr>
              </a:br>
              <a:r>
                <a:rPr lang="en-GB" sz="2000">
                  <a:solidFill>
                    <a:schemeClr val="bg1"/>
                  </a:solidFill>
                  <a:latin typeface="Montserrat SemiBold"/>
                  <a:cs typeface="Arial"/>
                  <a:hlinkClick r:id="rId4">
                    <a:extLst>
                      <a:ext uri="{A12FA001-AC4F-418D-AE19-62706E023703}">
                        <ahyp:hlinkClr xmlns:ahyp="http://schemas.microsoft.com/office/drawing/2018/hyperlinkcolor" val="tx"/>
                      </a:ext>
                    </a:extLst>
                  </a:hlinkClick>
                </a:rPr>
                <a:t>of the Act?</a:t>
              </a:r>
              <a:endParaRPr lang="en-GB">
                <a:solidFill>
                  <a:schemeClr val="bg1"/>
                </a:solidFill>
                <a:latin typeface="Montserrat SemiBold" panose="00000700000000000000" pitchFamily="2" charset="0"/>
              </a:endParaRPr>
            </a:p>
          </p:txBody>
        </p:sp>
      </p:grpSp>
      <p:grpSp>
        <p:nvGrpSpPr>
          <p:cNvPr id="24" name="Group 23">
            <a:extLst>
              <a:ext uri="{FF2B5EF4-FFF2-40B4-BE49-F238E27FC236}">
                <a16:creationId xmlns:a16="http://schemas.microsoft.com/office/drawing/2014/main" id="{94BBBA18-60CF-36E3-FB92-514B7ADB578B}"/>
              </a:ext>
            </a:extLst>
          </p:cNvPr>
          <p:cNvGrpSpPr/>
          <p:nvPr/>
        </p:nvGrpSpPr>
        <p:grpSpPr>
          <a:xfrm>
            <a:off x="4323909" y="2236844"/>
            <a:ext cx="3403305" cy="3024123"/>
            <a:chOff x="4193152" y="2236844"/>
            <a:chExt cx="3403305" cy="3024123"/>
          </a:xfrm>
        </p:grpSpPr>
        <p:sp>
          <p:nvSpPr>
            <p:cNvPr id="21" name="Rectangle: Rounded Corners 20">
              <a:extLst>
                <a:ext uri="{FF2B5EF4-FFF2-40B4-BE49-F238E27FC236}">
                  <a16:creationId xmlns:a16="http://schemas.microsoft.com/office/drawing/2014/main" id="{5D19113C-4BA8-B69B-8FBB-BA4B9FF0504A}"/>
                </a:ext>
              </a:extLst>
            </p:cNvPr>
            <p:cNvSpPr/>
            <p:nvPr/>
          </p:nvSpPr>
          <p:spPr>
            <a:xfrm>
              <a:off x="4193152" y="3989111"/>
              <a:ext cx="3392541" cy="1220739"/>
            </a:xfrm>
            <a:prstGeom prst="roundRect">
              <a:avLst/>
            </a:prstGeom>
            <a:solidFill>
              <a:srgbClr val="22A2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A8F66E8-3EB9-FFC6-FB51-5A1F99F4E86C}"/>
                </a:ext>
              </a:extLst>
            </p:cNvPr>
            <p:cNvPicPr>
              <a:picLocks noChangeAspect="1"/>
            </p:cNvPicPr>
            <p:nvPr/>
          </p:nvPicPr>
          <p:blipFill>
            <a:blip r:embed="rId5"/>
            <a:srcRect l="-1" r="370"/>
            <a:stretch>
              <a:fillRect/>
            </a:stretch>
          </p:blipFill>
          <p:spPr>
            <a:xfrm>
              <a:off x="4199582" y="2236844"/>
              <a:ext cx="3379987" cy="1911244"/>
            </a:xfrm>
            <a:prstGeom prst="rect">
              <a:avLst/>
            </a:prstGeom>
          </p:spPr>
        </p:pic>
        <p:sp>
          <p:nvSpPr>
            <p:cNvPr id="18" name="Text Placeholder 4">
              <a:extLst>
                <a:ext uri="{FF2B5EF4-FFF2-40B4-BE49-F238E27FC236}">
                  <a16:creationId xmlns:a16="http://schemas.microsoft.com/office/drawing/2014/main" id="{4F41AAB1-F2D7-6552-EFF3-7B965D184796}"/>
                </a:ext>
              </a:extLst>
            </p:cNvPr>
            <p:cNvSpPr txBox="1">
              <a:spLocks/>
            </p:cNvSpPr>
            <p:nvPr/>
          </p:nvSpPr>
          <p:spPr>
            <a:xfrm>
              <a:off x="4203916" y="4338697"/>
              <a:ext cx="3392541" cy="922270"/>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gn="ctr">
                <a:buFont typeface="Arial" panose="020B0604020202020204" pitchFamily="34" charset="0"/>
                <a:buNone/>
              </a:pPr>
              <a:r>
                <a:rPr lang="en-GB" sz="2000">
                  <a:solidFill>
                    <a:schemeClr val="bg1"/>
                  </a:solidFill>
                  <a:latin typeface="Montserrat SemiBold"/>
                  <a:cs typeface="Arial"/>
                  <a:hlinkClick r:id="rId6">
                    <a:extLst>
                      <a:ext uri="{A12FA001-AC4F-418D-AE19-62706E023703}">
                        <ahyp:hlinkClr xmlns:ahyp="http://schemas.microsoft.com/office/drawing/2018/hyperlinkcolor" val="tx"/>
                      </a:ext>
                    </a:extLst>
                  </a:hlinkClick>
                </a:rPr>
                <a:t>What are the different tiers of the Act?</a:t>
              </a:r>
              <a:endParaRPr lang="en-GB">
                <a:solidFill>
                  <a:schemeClr val="bg1"/>
                </a:solidFill>
                <a:latin typeface="Montserrat SemiBold" panose="00000700000000000000" pitchFamily="2" charset="0"/>
              </a:endParaRPr>
            </a:p>
          </p:txBody>
        </p:sp>
      </p:grpSp>
      <p:grpSp>
        <p:nvGrpSpPr>
          <p:cNvPr id="25" name="Group 24">
            <a:extLst>
              <a:ext uri="{FF2B5EF4-FFF2-40B4-BE49-F238E27FC236}">
                <a16:creationId xmlns:a16="http://schemas.microsoft.com/office/drawing/2014/main" id="{A3E14772-D9BA-6429-62D4-74C2FA55BFB6}"/>
              </a:ext>
            </a:extLst>
          </p:cNvPr>
          <p:cNvGrpSpPr/>
          <p:nvPr/>
        </p:nvGrpSpPr>
        <p:grpSpPr>
          <a:xfrm>
            <a:off x="8237412" y="2236844"/>
            <a:ext cx="3403305" cy="2973006"/>
            <a:chOff x="7973801" y="2236844"/>
            <a:chExt cx="3403305" cy="2973006"/>
          </a:xfrm>
        </p:grpSpPr>
        <p:sp>
          <p:nvSpPr>
            <p:cNvPr id="22" name="Rectangle: Rounded Corners 21">
              <a:extLst>
                <a:ext uri="{FF2B5EF4-FFF2-40B4-BE49-F238E27FC236}">
                  <a16:creationId xmlns:a16="http://schemas.microsoft.com/office/drawing/2014/main" id="{77A07A36-A33E-6E4B-64E8-A6880B59A79A}"/>
                </a:ext>
              </a:extLst>
            </p:cNvPr>
            <p:cNvSpPr/>
            <p:nvPr/>
          </p:nvSpPr>
          <p:spPr>
            <a:xfrm>
              <a:off x="7984565" y="3989111"/>
              <a:ext cx="3392541" cy="1220739"/>
            </a:xfrm>
            <a:prstGeom prst="roundRect">
              <a:avLst/>
            </a:prstGeom>
            <a:solidFill>
              <a:srgbClr val="E96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4">
              <a:extLst>
                <a:ext uri="{FF2B5EF4-FFF2-40B4-BE49-F238E27FC236}">
                  <a16:creationId xmlns:a16="http://schemas.microsoft.com/office/drawing/2014/main" id="{23F16391-E71D-C751-9DEB-9E8D737DF65E}"/>
                </a:ext>
              </a:extLst>
            </p:cNvPr>
            <p:cNvSpPr txBox="1">
              <a:spLocks/>
            </p:cNvSpPr>
            <p:nvPr/>
          </p:nvSpPr>
          <p:spPr>
            <a:xfrm>
              <a:off x="7973801" y="4279605"/>
              <a:ext cx="3392849" cy="876654"/>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gn="ctr">
                <a:buFont typeface="Arial" panose="020B0604020202020204" pitchFamily="34" charset="0"/>
                <a:buNone/>
              </a:pPr>
              <a:r>
                <a:rPr lang="en-GB" sz="1800" dirty="0">
                  <a:solidFill>
                    <a:schemeClr val="bg1"/>
                  </a:solidFill>
                  <a:latin typeface="Montserrat SemiBold"/>
                  <a:cs typeface="Arial"/>
                  <a:hlinkClick r:id="rId7">
                    <a:extLst>
                      <a:ext uri="{A12FA001-AC4F-418D-AE19-62706E023703}">
                        <ahyp:hlinkClr xmlns:ahyp="http://schemas.microsoft.com/office/drawing/2018/hyperlinkcolor" val="tx"/>
                      </a:ext>
                    </a:extLst>
                  </a:hlinkClick>
                </a:rPr>
                <a:t>What are the legal requirements under</a:t>
              </a:r>
              <a:br>
                <a:rPr lang="en-GB" sz="1800" dirty="0">
                  <a:latin typeface="Montserrat SemiBold" panose="00000700000000000000" pitchFamily="2" charset="0"/>
                  <a:hlinkClick r:id="rId7">
                    <a:extLst>
                      <a:ext uri="{A12FA001-AC4F-418D-AE19-62706E023703}">
                        <ahyp:hlinkClr xmlns:ahyp="http://schemas.microsoft.com/office/drawing/2018/hyperlinkcolor" val="tx"/>
                      </a:ext>
                    </a:extLst>
                  </a:hlinkClick>
                </a:rPr>
              </a:br>
              <a:r>
                <a:rPr lang="en-GB" sz="1800" dirty="0">
                  <a:solidFill>
                    <a:schemeClr val="bg1"/>
                  </a:solidFill>
                  <a:latin typeface="Montserrat SemiBold"/>
                  <a:cs typeface="Arial"/>
                  <a:hlinkClick r:id="rId7">
                    <a:extLst>
                      <a:ext uri="{A12FA001-AC4F-418D-AE19-62706E023703}">
                        <ahyp:hlinkClr xmlns:ahyp="http://schemas.microsoft.com/office/drawing/2018/hyperlinkcolor" val="tx"/>
                      </a:ext>
                    </a:extLst>
                  </a:hlinkClick>
                </a:rPr>
                <a:t>the Act?</a:t>
              </a:r>
              <a:endParaRPr lang="en-GB" sz="2400" dirty="0">
                <a:solidFill>
                  <a:schemeClr val="bg1"/>
                </a:solidFill>
                <a:latin typeface="Montserrat SemiBold" panose="00000700000000000000" pitchFamily="2" charset="0"/>
                <a:hlinkClick r:id="rId7">
                  <a:extLst>
                    <a:ext uri="{A12FA001-AC4F-418D-AE19-62706E023703}">
                      <ahyp:hlinkClr xmlns:ahyp="http://schemas.microsoft.com/office/drawing/2018/hyperlinkcolor" val="tx"/>
                    </a:ext>
                  </a:extLst>
                </a:hlinkClick>
              </a:endParaRPr>
            </a:p>
          </p:txBody>
        </p:sp>
        <p:pic>
          <p:nvPicPr>
            <p:cNvPr id="12" name="Picture 11">
              <a:extLst>
                <a:ext uri="{FF2B5EF4-FFF2-40B4-BE49-F238E27FC236}">
                  <a16:creationId xmlns:a16="http://schemas.microsoft.com/office/drawing/2014/main" id="{04DD8F18-5AE3-9196-6DA6-32DDBA9AE61F}"/>
                </a:ext>
              </a:extLst>
            </p:cNvPr>
            <p:cNvPicPr>
              <a:picLocks noChangeAspect="1"/>
            </p:cNvPicPr>
            <p:nvPr/>
          </p:nvPicPr>
          <p:blipFill>
            <a:blip r:embed="rId8"/>
            <a:srcRect l="376" r="828"/>
            <a:stretch>
              <a:fillRect/>
            </a:stretch>
          </p:blipFill>
          <p:spPr>
            <a:xfrm>
              <a:off x="7986663" y="2236844"/>
              <a:ext cx="3379987" cy="1902892"/>
            </a:xfrm>
            <a:prstGeom prst="rect">
              <a:avLst/>
            </a:prstGeom>
          </p:spPr>
        </p:pic>
      </p:grpSp>
    </p:spTree>
    <p:extLst>
      <p:ext uri="{BB962C8B-B14F-4D97-AF65-F5344CB8AC3E}">
        <p14:creationId xmlns:p14="http://schemas.microsoft.com/office/powerpoint/2010/main" val="2619515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55AC3-6267-2BA5-5DFC-982BA8696B0A}"/>
            </a:ext>
          </a:extLst>
        </p:cNvPr>
        <p:cNvGrpSpPr/>
        <p:nvPr/>
      </p:nvGrpSpPr>
      <p:grpSpPr>
        <a:xfrm>
          <a:off x="0" y="0"/>
          <a:ext cx="0" cy="0"/>
          <a:chOff x="0" y="0"/>
          <a:chExt cx="0" cy="0"/>
        </a:xfrm>
      </p:grpSpPr>
      <p:sp>
        <p:nvSpPr>
          <p:cNvPr id="16" name="Rectangle 13">
            <a:extLst>
              <a:ext uri="{FF2B5EF4-FFF2-40B4-BE49-F238E27FC236}">
                <a16:creationId xmlns:a16="http://schemas.microsoft.com/office/drawing/2014/main" id="{95B1AA67-CBB2-4460-5055-F819ABBC2C9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9BFE4EEB-0C6A-1D56-3128-AD1D78E8E624}"/>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C6652EAF-C789-A2F8-798F-29C1935DABF0}"/>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Slides for presentations</a:t>
            </a:r>
          </a:p>
        </p:txBody>
      </p:sp>
      <p:sp>
        <p:nvSpPr>
          <p:cNvPr id="4" name="Text Placeholder 4">
            <a:extLst>
              <a:ext uri="{FF2B5EF4-FFF2-40B4-BE49-F238E27FC236}">
                <a16:creationId xmlns:a16="http://schemas.microsoft.com/office/drawing/2014/main" id="{B3376AFA-448A-DAA6-81FE-350E181DB429}"/>
              </a:ext>
            </a:extLst>
          </p:cNvPr>
          <p:cNvSpPr txBox="1">
            <a:spLocks/>
          </p:cNvSpPr>
          <p:nvPr/>
        </p:nvSpPr>
        <p:spPr>
          <a:xfrm>
            <a:off x="257601" y="1228762"/>
            <a:ext cx="11592728" cy="1123605"/>
          </a:xfrm>
          <a:prstGeom prst="rect">
            <a:avLst/>
          </a:prstGeom>
        </p:spPr>
        <p:txBody>
          <a:bodyPr vert="horz" lIns="91440" tIns="45720" rIns="91440" bIns="45720" rtlCol="0" anchor="t">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buNone/>
            </a:pPr>
            <a:r>
              <a:rPr lang="en-GB" sz="2000">
                <a:latin typeface="Montserrat Medium" panose="00000600000000000000" pitchFamily="2" charset="0"/>
                <a:cs typeface="Arial"/>
              </a:rPr>
              <a:t>Do let us know if you’d be interested in us attending your events.</a:t>
            </a:r>
            <a:br>
              <a:rPr lang="en-GB" sz="2000">
                <a:latin typeface="Montserrat Medium" panose="00000600000000000000" pitchFamily="2" charset="0"/>
                <a:cs typeface="Arial"/>
              </a:rPr>
            </a:br>
            <a:r>
              <a:rPr lang="en-GB" sz="2000">
                <a:latin typeface="Montserrat Medium" panose="00000600000000000000" pitchFamily="2" charset="0"/>
                <a:cs typeface="Arial"/>
              </a:rPr>
              <a:t>We’ve also developed slides on Martyn’s Law that you can drop in to your presentations.</a:t>
            </a:r>
            <a:endParaRPr lang="en-GB" sz="2000">
              <a:solidFill>
                <a:srgbClr val="FF0000"/>
              </a:solidFill>
              <a:latin typeface="Montserrat Medium" panose="00000600000000000000" pitchFamily="2" charset="0"/>
              <a:cs typeface="Arial"/>
            </a:endParaRPr>
          </a:p>
        </p:txBody>
      </p:sp>
      <p:sp>
        <p:nvSpPr>
          <p:cNvPr id="18" name="Rectangle: Rounded Corners 17">
            <a:extLst>
              <a:ext uri="{FF2B5EF4-FFF2-40B4-BE49-F238E27FC236}">
                <a16:creationId xmlns:a16="http://schemas.microsoft.com/office/drawing/2014/main" id="{944638A1-98D3-07F9-F1ED-D42A02B8F1D6}"/>
              </a:ext>
            </a:extLst>
          </p:cNvPr>
          <p:cNvSpPr/>
          <p:nvPr/>
        </p:nvSpPr>
        <p:spPr>
          <a:xfrm>
            <a:off x="3529862" y="4492353"/>
            <a:ext cx="3934741" cy="1196863"/>
          </a:xfrm>
          <a:prstGeom prst="roundRect">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GB" sz="2000">
                <a:solidFill>
                  <a:schemeClr val="bg1"/>
                </a:solidFill>
                <a:latin typeface="Montserrat SemiBold" panose="00000700000000000000" pitchFamily="2" charset="0"/>
              </a:rPr>
              <a:t>SIA: Role of the regulator</a:t>
            </a:r>
          </a:p>
          <a:p>
            <a:pPr algn="ctr">
              <a:spcAft>
                <a:spcPts val="600"/>
              </a:spcAft>
            </a:pPr>
            <a:r>
              <a:rPr lang="en-GB">
                <a:solidFill>
                  <a:schemeClr val="bg1"/>
                </a:solidFill>
                <a:latin typeface="Montserrat SemiBold"/>
                <a:hlinkClick r:id="rId3">
                  <a:extLst>
                    <a:ext uri="{A12FA001-AC4F-418D-AE19-62706E023703}">
                      <ahyp:hlinkClr xmlns:ahyp="http://schemas.microsoft.com/office/drawing/2018/hyperlinkcolor" val="tx"/>
                    </a:ext>
                  </a:extLst>
                </a:hlinkClick>
              </a:rPr>
              <a:t>Download</a:t>
            </a:r>
            <a:endParaRPr lang="en-GB">
              <a:solidFill>
                <a:schemeClr val="bg1"/>
              </a:solidFill>
              <a:latin typeface="Montserrat SemiBold" panose="00000700000000000000" pitchFamily="2" charset="0"/>
            </a:endParaRPr>
          </a:p>
        </p:txBody>
      </p:sp>
      <p:pic>
        <p:nvPicPr>
          <p:cNvPr id="3" name="Picture 2">
            <a:extLst>
              <a:ext uri="{FF2B5EF4-FFF2-40B4-BE49-F238E27FC236}">
                <a16:creationId xmlns:a16="http://schemas.microsoft.com/office/drawing/2014/main" id="{22CF4953-FAAF-F129-0204-586BE3A929D6}"/>
              </a:ext>
            </a:extLst>
          </p:cNvPr>
          <p:cNvPicPr>
            <a:picLocks noChangeAspect="1"/>
          </p:cNvPicPr>
          <p:nvPr/>
        </p:nvPicPr>
        <p:blipFill>
          <a:blip r:embed="rId4"/>
          <a:stretch>
            <a:fillRect/>
          </a:stretch>
        </p:blipFill>
        <p:spPr>
          <a:xfrm>
            <a:off x="3626016" y="2234094"/>
            <a:ext cx="3742431" cy="2081679"/>
          </a:xfrm>
          <a:prstGeom prst="rect">
            <a:avLst/>
          </a:prstGeom>
          <a:ln w="28575">
            <a:solidFill>
              <a:srgbClr val="00548A"/>
            </a:solidFill>
          </a:ln>
        </p:spPr>
      </p:pic>
    </p:spTree>
    <p:extLst>
      <p:ext uri="{BB962C8B-B14F-4D97-AF65-F5344CB8AC3E}">
        <p14:creationId xmlns:p14="http://schemas.microsoft.com/office/powerpoint/2010/main" val="3551437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A98E2-CCC0-0DDD-1195-2871BCC40929}"/>
              </a:ext>
            </a:extLst>
          </p:cNvPr>
          <p:cNvSpPr>
            <a:spLocks noGrp="1"/>
          </p:cNvSpPr>
          <p:nvPr>
            <p:ph type="title"/>
          </p:nvPr>
        </p:nvSpPr>
        <p:spPr/>
        <p:txBody>
          <a:bodyPr/>
          <a:lstStyle/>
          <a:p>
            <a:r>
              <a:rPr lang="en-GB">
                <a:solidFill>
                  <a:srgbClr val="00548A"/>
                </a:solidFill>
                <a:latin typeface="Montserrat SemiBold" panose="00000700000000000000" pitchFamily="2" charset="0"/>
              </a:rPr>
              <a:t>Useful links for further reading</a:t>
            </a:r>
          </a:p>
        </p:txBody>
      </p:sp>
      <p:sp>
        <p:nvSpPr>
          <p:cNvPr id="3" name="Text Placeholder 2">
            <a:extLst>
              <a:ext uri="{FF2B5EF4-FFF2-40B4-BE49-F238E27FC236}">
                <a16:creationId xmlns:a16="http://schemas.microsoft.com/office/drawing/2014/main" id="{5DC72EA3-539E-67BC-FE41-42E658EF0EAF}"/>
              </a:ext>
            </a:extLst>
          </p:cNvPr>
          <p:cNvSpPr>
            <a:spLocks noGrp="1"/>
          </p:cNvSpPr>
          <p:nvPr>
            <p:ph type="body" idx="1"/>
          </p:nvPr>
        </p:nvSpPr>
        <p:spPr>
          <a:xfrm>
            <a:off x="477078" y="1219958"/>
            <a:ext cx="10410661" cy="4049485"/>
          </a:xfrm>
        </p:spPr>
        <p:txBody>
          <a:bodyPr vert="horz" lIns="91440" tIns="45720" rIns="91440" bIns="45720" rtlCol="0" anchor="t">
            <a:noAutofit/>
          </a:bodyPr>
          <a:lstStyle/>
          <a:p>
            <a:pPr marL="0" indent="0">
              <a:buNone/>
            </a:pPr>
            <a:r>
              <a:rPr lang="en-GB" sz="2000">
                <a:latin typeface="Montserrat Medium" panose="00000600000000000000" pitchFamily="2" charset="0"/>
              </a:rPr>
              <a:t>These links can also be helpful to signpost to:</a:t>
            </a:r>
          </a:p>
          <a:p>
            <a:r>
              <a:rPr lang="en-GB" sz="2000">
                <a:latin typeface="Montserrat Medium" panose="00000600000000000000" pitchFamily="2" charset="0"/>
                <a:cs typeface="Arial"/>
                <a:hlinkClick r:id="rId2"/>
              </a:rPr>
              <a:t>Martyn's Law: the SIA's new regulatory role - GOV.UK</a:t>
            </a:r>
            <a:endParaRPr lang="en-GB" sz="2000">
              <a:latin typeface="Montserrat Medium" panose="00000600000000000000" pitchFamily="2" charset="0"/>
              <a:cs typeface="Arial"/>
            </a:endParaRPr>
          </a:p>
          <a:p>
            <a:r>
              <a:rPr lang="en-GB" sz="2000">
                <a:latin typeface="Montserrat Medium" panose="00000600000000000000" pitchFamily="2" charset="0"/>
                <a:cs typeface="Arial"/>
              </a:rPr>
              <a:t>Updates on Martyn's Law from the SIA's Laura Gibb: </a:t>
            </a:r>
            <a:r>
              <a:rPr lang="en-GB" sz="2000">
                <a:solidFill>
                  <a:srgbClr val="000000"/>
                </a:solidFill>
                <a:latin typeface="Montserrat Medium" panose="00000600000000000000" pitchFamily="2" charset="0"/>
                <a:cs typeface="Arial"/>
                <a:hlinkClick r:id="rId3"/>
              </a:rPr>
              <a:t>https://www.gov.uk/government/collections/martyns-law-and-the-sias-role-as-regulator#updates-from-our-executive-directors</a:t>
            </a:r>
            <a:endParaRPr lang="en-GB" sz="2000">
              <a:latin typeface="Montserrat Medium" panose="00000600000000000000" pitchFamily="2" charset="0"/>
              <a:cs typeface="Arial"/>
            </a:endParaRPr>
          </a:p>
          <a:p>
            <a:pPr lvl="0"/>
            <a:r>
              <a:rPr lang="en-GB" sz="2000">
                <a:latin typeface="Montserrat Medium" panose="00000600000000000000" pitchFamily="2" charset="0"/>
                <a:cs typeface="Arial"/>
              </a:rPr>
              <a:t>Terrorism (Protection of Premises) Act 2025 – Section 27 Statutory Guidance: </a:t>
            </a:r>
            <a:r>
              <a:rPr lang="en-GB" sz="2000" u="sng">
                <a:latin typeface="Montserrat Medium" panose="00000600000000000000" pitchFamily="2" charset="0"/>
                <a:cs typeface="Arial"/>
                <a:hlinkClick r:id="rId4"/>
              </a:rPr>
              <a:t>Terrorism (Protection of Premises) Act 2025 Statutory Guidance</a:t>
            </a:r>
            <a:r>
              <a:rPr lang="en-GB" sz="2000">
                <a:latin typeface="Montserrat Medium" panose="00000600000000000000" pitchFamily="2" charset="0"/>
                <a:cs typeface="Arial"/>
              </a:rPr>
              <a:t> </a:t>
            </a:r>
            <a:endParaRPr lang="en-GB">
              <a:latin typeface="Montserrat Medium" panose="00000600000000000000" pitchFamily="2" charset="0"/>
              <a:cs typeface="Arial"/>
            </a:endParaRPr>
          </a:p>
          <a:p>
            <a:r>
              <a:rPr lang="en-GB" sz="2000">
                <a:latin typeface="Montserrat Medium" panose="00000600000000000000" pitchFamily="2" charset="0"/>
                <a:cs typeface="Arial"/>
              </a:rPr>
              <a:t>SIA Section 12 guidance – to note, this is a draft only and a final version will be published in the Autumn: </a:t>
            </a:r>
            <a:r>
              <a:rPr lang="en-GB" sz="2000">
                <a:latin typeface="Montserrat Medium" panose="00000600000000000000" pitchFamily="2" charset="0"/>
                <a:cs typeface="Arial"/>
                <a:hlinkClick r:id="rId5"/>
              </a:rPr>
              <a:t>sia-martyns-law-s12-consultation.odt</a:t>
            </a:r>
            <a:endParaRPr lang="en-GB" sz="2000">
              <a:latin typeface="Montserrat Medium" panose="00000600000000000000" pitchFamily="2" charset="0"/>
              <a:cs typeface="Arial"/>
            </a:endParaRPr>
          </a:p>
          <a:p>
            <a:pPr lvl="0"/>
            <a:r>
              <a:rPr lang="en-GB" sz="2000" err="1">
                <a:latin typeface="Montserrat Medium" panose="00000600000000000000" pitchFamily="2" charset="0"/>
                <a:cs typeface="Arial"/>
              </a:rPr>
              <a:t>ProtectUK</a:t>
            </a:r>
            <a:r>
              <a:rPr lang="en-GB" sz="2000">
                <a:latin typeface="Montserrat Medium" panose="00000600000000000000" pitchFamily="2" charset="0"/>
                <a:cs typeface="Arial"/>
              </a:rPr>
              <a:t>: </a:t>
            </a:r>
            <a:r>
              <a:rPr lang="en-GB" sz="2000" u="sng">
                <a:latin typeface="Montserrat Medium" panose="00000600000000000000" pitchFamily="2" charset="0"/>
                <a:cs typeface="Arial"/>
                <a:hlinkClick r:id="rId6"/>
              </a:rPr>
              <a:t>Martyn’s Law Resources Page (including infographics and animated videos)</a:t>
            </a:r>
            <a:endParaRPr lang="en-GB" sz="2000">
              <a:latin typeface="Montserrat Medium" panose="00000600000000000000" pitchFamily="2" charset="0"/>
              <a:cs typeface="Arial"/>
            </a:endParaRPr>
          </a:p>
          <a:p>
            <a:pPr lvl="0"/>
            <a:r>
              <a:rPr lang="en-GB" sz="2000">
                <a:latin typeface="Montserrat Medium" panose="00000600000000000000" pitchFamily="2" charset="0"/>
                <a:cs typeface="Arial"/>
              </a:rPr>
              <a:t>Terrorism (Protection of Premises) Act 2025: </a:t>
            </a:r>
            <a:r>
              <a:rPr lang="en-GB" sz="2000" u="sng">
                <a:latin typeface="Montserrat Medium" panose="00000600000000000000" pitchFamily="2" charset="0"/>
                <a:cs typeface="Arial"/>
                <a:hlinkClick r:id="rId7"/>
              </a:rPr>
              <a:t>Full text of the Act on legislation.gov.uk</a:t>
            </a:r>
            <a:endParaRPr lang="en-GB" sz="2000" u="sng">
              <a:latin typeface="Montserrat Medium" panose="00000600000000000000" pitchFamily="2" charset="0"/>
              <a:cs typeface="Arial"/>
            </a:endParaRPr>
          </a:p>
          <a:p>
            <a:endParaRPr lang="en-GB" sz="2000" u="sng">
              <a:solidFill>
                <a:srgbClr val="FF0000"/>
              </a:solidFill>
              <a:latin typeface="Montserrat Medium" panose="00000600000000000000" pitchFamily="2" charset="0"/>
            </a:endParaRPr>
          </a:p>
        </p:txBody>
      </p:sp>
    </p:spTree>
    <p:extLst>
      <p:ext uri="{BB962C8B-B14F-4D97-AF65-F5344CB8AC3E}">
        <p14:creationId xmlns:p14="http://schemas.microsoft.com/office/powerpoint/2010/main" val="2202235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28A9B-701E-7A13-D9A1-9B7E3718D70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CFA4C22-6D8B-09F1-B9E5-182B6F435811}"/>
              </a:ext>
            </a:extLst>
          </p:cNvPr>
          <p:cNvPicPr>
            <a:picLocks noChangeAspect="1"/>
          </p:cNvPicPr>
          <p:nvPr/>
        </p:nvPicPr>
        <p:blipFill>
          <a:blip r:embed="rId2">
            <a:extLst>
              <a:ext uri="{28A0092B-C50C-407E-A947-70E740481C1C}">
                <a14:useLocalDpi xmlns:a14="http://schemas.microsoft.com/office/drawing/2010/main" val="0"/>
              </a:ext>
            </a:extLst>
          </a:blip>
          <a:srcRect l="45479" t="31" r="24009" b="-31"/>
          <a:stretch>
            <a:fillRect/>
          </a:stretch>
        </p:blipFill>
        <p:spPr>
          <a:xfrm>
            <a:off x="9053233" y="1"/>
            <a:ext cx="3138767" cy="6858000"/>
          </a:xfrm>
          <a:prstGeom prst="rect">
            <a:avLst/>
          </a:prstGeom>
        </p:spPr>
      </p:pic>
      <p:sp>
        <p:nvSpPr>
          <p:cNvPr id="2" name="Title 1">
            <a:extLst>
              <a:ext uri="{FF2B5EF4-FFF2-40B4-BE49-F238E27FC236}">
                <a16:creationId xmlns:a16="http://schemas.microsoft.com/office/drawing/2014/main" id="{F228184C-BDD8-13E7-5740-B656A0B8DB32}"/>
              </a:ext>
            </a:extLst>
          </p:cNvPr>
          <p:cNvSpPr>
            <a:spLocks noGrp="1"/>
          </p:cNvSpPr>
          <p:nvPr>
            <p:ph type="title"/>
          </p:nvPr>
        </p:nvSpPr>
        <p:spPr/>
        <p:txBody>
          <a:bodyPr/>
          <a:lstStyle/>
          <a:p>
            <a:r>
              <a:rPr lang="en-GB">
                <a:solidFill>
                  <a:srgbClr val="00548A"/>
                </a:solidFill>
                <a:latin typeface="Montserrat SemiBold" panose="00000700000000000000" pitchFamily="2" charset="0"/>
              </a:rPr>
              <a:t>How else to get involved</a:t>
            </a:r>
          </a:p>
        </p:txBody>
      </p:sp>
      <p:sp>
        <p:nvSpPr>
          <p:cNvPr id="3" name="Text Placeholder 2">
            <a:extLst>
              <a:ext uri="{FF2B5EF4-FFF2-40B4-BE49-F238E27FC236}">
                <a16:creationId xmlns:a16="http://schemas.microsoft.com/office/drawing/2014/main" id="{B233B18D-A5BF-C7E0-6F4F-F0F175C0D0C2}"/>
              </a:ext>
            </a:extLst>
          </p:cNvPr>
          <p:cNvSpPr>
            <a:spLocks noGrp="1"/>
          </p:cNvSpPr>
          <p:nvPr>
            <p:ph type="body" idx="1"/>
          </p:nvPr>
        </p:nvSpPr>
        <p:spPr>
          <a:xfrm>
            <a:off x="365760" y="1227909"/>
            <a:ext cx="8496885" cy="4968909"/>
          </a:xfrm>
        </p:spPr>
        <p:txBody>
          <a:bodyPr vert="horz" lIns="91440" tIns="45720" rIns="91440" bIns="45720" rtlCol="0" anchor="t">
            <a:noAutofit/>
          </a:bodyPr>
          <a:lstStyle/>
          <a:p>
            <a:pPr marL="0" indent="0">
              <a:buNone/>
            </a:pPr>
            <a:r>
              <a:rPr lang="en-GB" sz="2000">
                <a:latin typeface="Montserrat Medium" panose="00000600000000000000" pitchFamily="2" charset="0"/>
              </a:rPr>
              <a:t>We’d love to work together to raise awareness of Martyn’s Law.</a:t>
            </a:r>
            <a:br>
              <a:rPr lang="en-GB" sz="2000">
                <a:latin typeface="Montserrat Medium" panose="00000600000000000000" pitchFamily="2" charset="0"/>
              </a:rPr>
            </a:br>
            <a:endParaRPr lang="en-GB" sz="2000">
              <a:latin typeface="Montserrat Medium" panose="00000600000000000000" pitchFamily="2" charset="0"/>
            </a:endParaRPr>
          </a:p>
          <a:p>
            <a:pPr marL="0" indent="0">
              <a:buNone/>
            </a:pPr>
            <a:r>
              <a:rPr lang="en-GB" sz="2000">
                <a:latin typeface="Montserrat Medium" panose="00000600000000000000" pitchFamily="2" charset="0"/>
              </a:rPr>
              <a:t>With that in mind, do get in touch if we can:</a:t>
            </a:r>
          </a:p>
          <a:p>
            <a:pPr>
              <a:buFontTx/>
              <a:buChar char="-"/>
            </a:pPr>
            <a:r>
              <a:rPr lang="en-GB" sz="2000">
                <a:latin typeface="Montserrat Medium" panose="00000600000000000000" pitchFamily="2" charset="0"/>
              </a:rPr>
              <a:t>Answer any questions</a:t>
            </a:r>
          </a:p>
          <a:p>
            <a:pPr>
              <a:buFontTx/>
              <a:buChar char="-"/>
            </a:pPr>
            <a:r>
              <a:rPr lang="en-GB" sz="2000">
                <a:latin typeface="Montserrat Medium" panose="00000600000000000000" pitchFamily="2" charset="0"/>
                <a:cs typeface="Arial"/>
              </a:rPr>
              <a:t>Attend / speak at any upcoming events</a:t>
            </a:r>
            <a:br>
              <a:rPr lang="en-GB" sz="2000">
                <a:latin typeface="Montserrat Medium" panose="00000600000000000000" pitchFamily="2" charset="0"/>
                <a:cs typeface="Arial"/>
              </a:rPr>
            </a:br>
            <a:r>
              <a:rPr lang="en-GB" sz="2000">
                <a:latin typeface="Montserrat Medium" panose="00000600000000000000" pitchFamily="2" charset="0"/>
                <a:cs typeface="Arial"/>
              </a:rPr>
              <a:t>(depending on availability)</a:t>
            </a:r>
            <a:endParaRPr lang="en-GB" sz="2000">
              <a:latin typeface="Montserrat Medium" panose="00000600000000000000" pitchFamily="2" charset="0"/>
            </a:endParaRPr>
          </a:p>
          <a:p>
            <a:pPr>
              <a:buFontTx/>
              <a:buChar char="-"/>
            </a:pPr>
            <a:r>
              <a:rPr lang="en-GB" sz="2000">
                <a:latin typeface="Montserrat Medium" panose="00000600000000000000" pitchFamily="2" charset="0"/>
              </a:rPr>
              <a:t>Produce more tailored content for your communications channels e.g. blogs, interviews, videos</a:t>
            </a:r>
          </a:p>
          <a:p>
            <a:pPr>
              <a:buFontTx/>
              <a:buChar char="-"/>
            </a:pPr>
            <a:r>
              <a:rPr lang="en-GB" sz="2000">
                <a:latin typeface="Montserrat Medium" panose="00000600000000000000" pitchFamily="2" charset="0"/>
              </a:rPr>
              <a:t>Speak to your networks about how prepared they feel and any concerns they have via forums or surveys</a:t>
            </a:r>
          </a:p>
          <a:p>
            <a:pPr marL="0" indent="0">
              <a:buNone/>
            </a:pPr>
            <a:endParaRPr lang="en-GB" sz="2000">
              <a:latin typeface="Montserrat Medium" panose="00000600000000000000" pitchFamily="2" charset="0"/>
            </a:endParaRPr>
          </a:p>
          <a:p>
            <a:pPr marL="0" indent="0">
              <a:buNone/>
            </a:pPr>
            <a:r>
              <a:rPr lang="en-GB" sz="2000">
                <a:latin typeface="Montserrat Medium" panose="00000600000000000000" pitchFamily="2" charset="0"/>
                <a:cs typeface="Arial"/>
              </a:rPr>
              <a:t>Please contact the team: </a:t>
            </a:r>
            <a:r>
              <a:rPr lang="en-GB" sz="2000">
                <a:latin typeface="Montserrat Medium" panose="00000600000000000000" pitchFamily="2" charset="0"/>
                <a:cs typeface="Arial"/>
                <a:hlinkClick r:id="rId3"/>
              </a:rPr>
              <a:t>events@sia.gov.uk</a:t>
            </a:r>
            <a:endParaRPr lang="en-GB" sz="2000">
              <a:latin typeface="Montserrat Medium" panose="00000600000000000000" pitchFamily="2" charset="0"/>
              <a:cs typeface="Arial"/>
            </a:endParaRPr>
          </a:p>
          <a:p>
            <a:endParaRPr lang="en-GB" sz="2000">
              <a:latin typeface="Montserrat Medium" panose="00000600000000000000" pitchFamily="2" charset="0"/>
            </a:endParaRPr>
          </a:p>
        </p:txBody>
      </p:sp>
      <p:pic>
        <p:nvPicPr>
          <p:cNvPr id="5" name="Picture 4">
            <a:extLst>
              <a:ext uri="{FF2B5EF4-FFF2-40B4-BE49-F238E27FC236}">
                <a16:creationId xmlns:a16="http://schemas.microsoft.com/office/drawing/2014/main" id="{29AF1F97-D3EC-4170-B75D-49936EEE48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8829" y="5633675"/>
            <a:ext cx="1904763" cy="780000"/>
          </a:xfrm>
          <a:prstGeom prst="rect">
            <a:avLst/>
          </a:prstGeom>
        </p:spPr>
      </p:pic>
    </p:spTree>
    <p:extLst>
      <p:ext uri="{BB962C8B-B14F-4D97-AF65-F5344CB8AC3E}">
        <p14:creationId xmlns:p14="http://schemas.microsoft.com/office/powerpoint/2010/main" val="2766656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1C79E-5D9B-DA1D-2126-E9667B568F65}"/>
            </a:ext>
          </a:extLst>
        </p:cNvPr>
        <p:cNvGrpSpPr/>
        <p:nvPr/>
      </p:nvGrpSpPr>
      <p:grpSpPr>
        <a:xfrm>
          <a:off x="0" y="0"/>
          <a:ext cx="0" cy="0"/>
          <a:chOff x="0" y="0"/>
          <a:chExt cx="0" cy="0"/>
        </a:xfrm>
      </p:grpSpPr>
      <p:sp>
        <p:nvSpPr>
          <p:cNvPr id="16" name="Rectangle 13">
            <a:extLst>
              <a:ext uri="{FF2B5EF4-FFF2-40B4-BE49-F238E27FC236}">
                <a16:creationId xmlns:a16="http://schemas.microsoft.com/office/drawing/2014/main" id="{70879693-6707-A934-FBE5-AD2CF77DD8E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DDE07406-55FF-D746-D4DA-6421D496093B}"/>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55E0EF59-FCF9-D46D-6EEE-BDD17358E438}"/>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a:cs typeface="Arial"/>
              </a:rPr>
              <a:t>Contents</a:t>
            </a:r>
            <a:endParaRPr lang="en-GB">
              <a:latin typeface="Montserrat SemiBold"/>
              <a:cs typeface="Arial"/>
            </a:endParaRPr>
          </a:p>
        </p:txBody>
      </p:sp>
      <p:sp>
        <p:nvSpPr>
          <p:cNvPr id="8" name="Rectangle 7">
            <a:extLst>
              <a:ext uri="{FF2B5EF4-FFF2-40B4-BE49-F238E27FC236}">
                <a16:creationId xmlns:a16="http://schemas.microsoft.com/office/drawing/2014/main" id="{32A89AF4-4A43-7F88-AA39-501C4FAC4BA3}"/>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9CC6CDC6-B0FC-3FB6-6E4A-E8F65FE9B2B5}"/>
              </a:ext>
            </a:extLst>
          </p:cNvPr>
          <p:cNvSpPr>
            <a:spLocks noGrp="1"/>
          </p:cNvSpPr>
          <p:nvPr>
            <p:ph type="body" idx="1"/>
          </p:nvPr>
        </p:nvSpPr>
        <p:spPr>
          <a:xfrm>
            <a:off x="316524" y="1227909"/>
            <a:ext cx="11032360" cy="4968907"/>
          </a:xfrm>
        </p:spPr>
        <p:txBody>
          <a:bodyPr vert="horz" lIns="91440" tIns="45720" rIns="91440" bIns="45720" rtlCol="0" anchor="t">
            <a:normAutofit/>
          </a:bodyPr>
          <a:lstStyle/>
          <a:p>
            <a:pPr fontAlgn="base"/>
            <a:r>
              <a:rPr lang="en-GB" sz="2200">
                <a:solidFill>
                  <a:srgbClr val="00548A"/>
                </a:solidFill>
                <a:latin typeface="Montserrat SemiBold"/>
                <a:cs typeface="Arial"/>
              </a:rPr>
              <a:t>Overview										</a:t>
            </a:r>
          </a:p>
          <a:p>
            <a:pPr fontAlgn="base"/>
            <a:r>
              <a:rPr lang="en-GB" sz="2200">
                <a:solidFill>
                  <a:srgbClr val="00548A"/>
                </a:solidFill>
                <a:latin typeface="Montserrat SemiBold"/>
                <a:cs typeface="Arial"/>
              </a:rPr>
              <a:t>Martyn’s Law resources							</a:t>
            </a:r>
          </a:p>
          <a:p>
            <a:r>
              <a:rPr lang="en-GB" sz="2200">
                <a:solidFill>
                  <a:srgbClr val="00548A"/>
                </a:solidFill>
                <a:latin typeface="Montserrat SemiBold"/>
                <a:cs typeface="Arial"/>
              </a:rPr>
              <a:t>Example social posts   								</a:t>
            </a:r>
          </a:p>
          <a:p>
            <a:pPr fontAlgn="base"/>
            <a:r>
              <a:rPr lang="en-GB" sz="2200">
                <a:solidFill>
                  <a:srgbClr val="00548A"/>
                </a:solidFill>
                <a:latin typeface="Montserrat SemiBold"/>
                <a:cs typeface="Arial"/>
              </a:rPr>
              <a:t>Example newsletter/web copy						</a:t>
            </a:r>
            <a:endParaRPr lang="en-GB" sz="2200">
              <a:solidFill>
                <a:srgbClr val="00548A"/>
              </a:solidFill>
              <a:latin typeface="Montserrat SemiBold" panose="00000700000000000000" pitchFamily="2" charset="0"/>
            </a:endParaRPr>
          </a:p>
          <a:p>
            <a:pPr fontAlgn="base"/>
            <a:r>
              <a:rPr lang="en-GB" sz="2200">
                <a:solidFill>
                  <a:srgbClr val="00548A"/>
                </a:solidFill>
                <a:latin typeface="Montserrat SemiBold" panose="00000700000000000000" pitchFamily="2" charset="0"/>
                <a:cs typeface="Arial"/>
              </a:rPr>
              <a:t>Martyn’s Law explained							</a:t>
            </a:r>
          </a:p>
          <a:p>
            <a:pPr lvl="1">
              <a:buFont typeface="Courier New" panose="020B0604020202020204" pitchFamily="34" charset="0"/>
              <a:buChar char="o"/>
            </a:pPr>
            <a:r>
              <a:rPr lang="en-GB">
                <a:solidFill>
                  <a:schemeClr val="tx1">
                    <a:lumMod val="50000"/>
                    <a:lumOff val="50000"/>
                  </a:schemeClr>
                </a:solidFill>
                <a:latin typeface="Montserrat Medium"/>
                <a:cs typeface="Arial"/>
              </a:rPr>
              <a:t>Overview video &amp; leaflet							</a:t>
            </a:r>
          </a:p>
          <a:p>
            <a:pPr lvl="1">
              <a:buFont typeface="Courier New" panose="020B0604020202020204" pitchFamily="34" charset="0"/>
              <a:buChar char="o"/>
            </a:pPr>
            <a:r>
              <a:rPr lang="en-GB">
                <a:solidFill>
                  <a:srgbClr val="7F7F7F"/>
                </a:solidFill>
                <a:latin typeface="Montserrat Medium"/>
                <a:cs typeface="Arial"/>
              </a:rPr>
              <a:t>Who’s in scope infographics							</a:t>
            </a:r>
          </a:p>
          <a:p>
            <a:pPr lvl="1">
              <a:buFont typeface="Courier New" panose="020B0604020202020204" pitchFamily="34" charset="0"/>
              <a:buChar char="o"/>
            </a:pPr>
            <a:r>
              <a:rPr lang="en-GB">
                <a:solidFill>
                  <a:srgbClr val="7F7F7F"/>
                </a:solidFill>
                <a:latin typeface="Montserrat Medium"/>
                <a:cs typeface="Arial"/>
              </a:rPr>
              <a:t>Role</a:t>
            </a:r>
            <a:r>
              <a:rPr lang="en-GB">
                <a:latin typeface="Montserrat Medium"/>
                <a:cs typeface="Arial"/>
              </a:rPr>
              <a:t> of the regulator infographic						</a:t>
            </a:r>
            <a:endParaRPr lang="en-GB">
              <a:latin typeface="Montserrat Medium"/>
            </a:endParaRPr>
          </a:p>
          <a:p>
            <a:pPr lvl="1">
              <a:buFont typeface="Courier New" panose="020B0604020202020204" pitchFamily="34" charset="0"/>
              <a:buChar char="o"/>
            </a:pPr>
            <a:r>
              <a:rPr lang="en-GB">
                <a:solidFill>
                  <a:srgbClr val="7F7F7F"/>
                </a:solidFill>
                <a:latin typeface="Montserrat Medium"/>
                <a:cs typeface="Arial"/>
              </a:rPr>
              <a:t>Animations									</a:t>
            </a:r>
            <a:endParaRPr lang="en-GB">
              <a:solidFill>
                <a:srgbClr val="898989"/>
              </a:solidFill>
              <a:latin typeface="Montserrat Medium"/>
            </a:endParaRPr>
          </a:p>
          <a:p>
            <a:pPr fontAlgn="base"/>
            <a:r>
              <a:rPr lang="en-GB" sz="2200">
                <a:solidFill>
                  <a:srgbClr val="00548A"/>
                </a:solidFill>
                <a:latin typeface="Montserrat SemiBold"/>
                <a:cs typeface="Arial"/>
              </a:rPr>
              <a:t>Slides to add to presentations 						</a:t>
            </a:r>
          </a:p>
          <a:p>
            <a:pPr fontAlgn="base"/>
            <a:r>
              <a:rPr lang="en-GB" sz="2200">
                <a:solidFill>
                  <a:srgbClr val="00548A"/>
                </a:solidFill>
                <a:latin typeface="Montserrat SemiBold"/>
                <a:cs typeface="Arial"/>
              </a:rPr>
              <a:t>Useful links – signposting for further reading  			</a:t>
            </a:r>
          </a:p>
          <a:p>
            <a:pPr fontAlgn="base"/>
            <a:r>
              <a:rPr lang="en-GB" sz="2200">
                <a:solidFill>
                  <a:srgbClr val="00548A"/>
                </a:solidFill>
                <a:latin typeface="Montserrat SemiBold"/>
                <a:cs typeface="Arial"/>
              </a:rPr>
              <a:t>How else to get involved						</a:t>
            </a:r>
          </a:p>
        </p:txBody>
      </p:sp>
    </p:spTree>
    <p:extLst>
      <p:ext uri="{BB962C8B-B14F-4D97-AF65-F5344CB8AC3E}">
        <p14:creationId xmlns:p14="http://schemas.microsoft.com/office/powerpoint/2010/main" val="1927201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3">
            <a:extLst>
              <a:ext uri="{FF2B5EF4-FFF2-40B4-BE49-F238E27FC236}">
                <a16:creationId xmlns:a16="http://schemas.microsoft.com/office/drawing/2014/main" id="{C131D624-CD7A-D3BF-03A5-189F303B6E9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670B212C-42D4-1744-25EE-326C1A860C98}"/>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01CF1A3E-7F6C-045E-B15F-C3694195B889}"/>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Overview</a:t>
            </a:r>
          </a:p>
        </p:txBody>
      </p:sp>
      <p:sp>
        <p:nvSpPr>
          <p:cNvPr id="8" name="Rectangle 7">
            <a:extLst>
              <a:ext uri="{FF2B5EF4-FFF2-40B4-BE49-F238E27FC236}">
                <a16:creationId xmlns:a16="http://schemas.microsoft.com/office/drawing/2014/main" id="{5DB719CC-A5DF-D416-32F0-E3BD9787ECB0}"/>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32BBE4AF-5A05-33A0-556E-F91772FF4ACC}"/>
              </a:ext>
            </a:extLst>
          </p:cNvPr>
          <p:cNvSpPr>
            <a:spLocks noGrp="1"/>
          </p:cNvSpPr>
          <p:nvPr>
            <p:ph type="body" idx="1"/>
          </p:nvPr>
        </p:nvSpPr>
        <p:spPr>
          <a:xfrm>
            <a:off x="365761" y="1227909"/>
            <a:ext cx="8166182" cy="4742986"/>
          </a:xfrm>
        </p:spPr>
        <p:txBody>
          <a:bodyPr vert="horz" lIns="91440" tIns="45720" rIns="91440" bIns="45720" rtlCol="0" anchor="t">
            <a:noAutofit/>
          </a:bodyPr>
          <a:lstStyle/>
          <a:p>
            <a:pPr marL="0" indent="0">
              <a:lnSpc>
                <a:spcPct val="120000"/>
              </a:lnSpc>
              <a:buNone/>
            </a:pPr>
            <a:r>
              <a:rPr lang="en-GB" sz="1800">
                <a:latin typeface="Montserrat Medium"/>
                <a:cs typeface="Arial"/>
              </a:rPr>
              <a:t>The Terrorism (Protection of Premises) Act 2025, known as Martyn’s Law, is expected to come into force in Spring 2027 to reduce the risk of harm at public premises and events in the case of a terrorist attack. </a:t>
            </a:r>
          </a:p>
          <a:p>
            <a:pPr marL="0" indent="0">
              <a:lnSpc>
                <a:spcPct val="120000"/>
              </a:lnSpc>
              <a:buNone/>
            </a:pPr>
            <a:r>
              <a:rPr lang="en-GB" sz="1800">
                <a:latin typeface="Montserrat Medium"/>
                <a:cs typeface="Arial"/>
              </a:rPr>
              <a:t>Named after Martyn Hett, one of the 22 people killed in the Manchester Arena attack, Martyn’s Law aims to make people safer by ensuring premises and events have appropriate plans in place to respond to acts of terrorism.</a:t>
            </a:r>
          </a:p>
          <a:p>
            <a:pPr marL="0" indent="0">
              <a:lnSpc>
                <a:spcPct val="120000"/>
              </a:lnSpc>
              <a:buNone/>
            </a:pPr>
            <a:r>
              <a:rPr lang="en-GB" sz="1800">
                <a:latin typeface="Montserrat Medium"/>
                <a:cs typeface="Arial"/>
              </a:rPr>
              <a:t>The focus for those in scope is on what is appropriate and reasonably practicable for the individual premises or event.  </a:t>
            </a:r>
            <a:endParaRPr lang="en-GB"/>
          </a:p>
          <a:p>
            <a:pPr marL="0" indent="0">
              <a:lnSpc>
                <a:spcPct val="120000"/>
              </a:lnSpc>
              <a:buNone/>
            </a:pPr>
            <a:r>
              <a:rPr lang="en-GB" sz="1800">
                <a:latin typeface="Montserrat Medium" panose="00000600000000000000" pitchFamily="2" charset="0"/>
              </a:rPr>
              <a:t>As the regulator of Martyn’s Law, the Security Industry Authority is here to support those responsible for qualifying premises and events to comply and help them understand what they need to do to prepare.</a:t>
            </a:r>
          </a:p>
        </p:txBody>
      </p:sp>
      <p:sp>
        <p:nvSpPr>
          <p:cNvPr id="2" name="Rectangle 1">
            <a:extLst>
              <a:ext uri="{FF2B5EF4-FFF2-40B4-BE49-F238E27FC236}">
                <a16:creationId xmlns:a16="http://schemas.microsoft.com/office/drawing/2014/main" id="{C75E53AB-6D29-06AC-A632-09FE497E75E7}"/>
              </a:ext>
            </a:extLst>
          </p:cNvPr>
          <p:cNvSpPr/>
          <p:nvPr/>
        </p:nvSpPr>
        <p:spPr>
          <a:xfrm>
            <a:off x="9035866" y="966"/>
            <a:ext cx="3152764" cy="6853692"/>
          </a:xfrm>
          <a:prstGeom prst="rect">
            <a:avLst/>
          </a:prstGeom>
          <a:solidFill>
            <a:srgbClr val="22A2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29E45521-A32A-9326-B5EA-29877DF0A82E}"/>
              </a:ext>
            </a:extLst>
          </p:cNvPr>
          <p:cNvPicPr>
            <a:picLocks noChangeAspect="1"/>
          </p:cNvPicPr>
          <p:nvPr/>
        </p:nvPicPr>
        <p:blipFill>
          <a:blip r:embed="rId2"/>
          <a:srcRect l="18298" t="-92" r="13055" b="30"/>
          <a:stretch>
            <a:fillRect/>
          </a:stretch>
        </p:blipFill>
        <p:spPr>
          <a:xfrm>
            <a:off x="9053234" y="-2093"/>
            <a:ext cx="3138766" cy="6862197"/>
          </a:xfrm>
          <a:prstGeom prst="rect">
            <a:avLst/>
          </a:prstGeom>
        </p:spPr>
      </p:pic>
      <p:pic>
        <p:nvPicPr>
          <p:cNvPr id="9" name="Picture 8">
            <a:extLst>
              <a:ext uri="{FF2B5EF4-FFF2-40B4-BE49-F238E27FC236}">
                <a16:creationId xmlns:a16="http://schemas.microsoft.com/office/drawing/2014/main" id="{12B0548D-1381-4D82-4C93-A987FC8354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8829" y="5633675"/>
            <a:ext cx="1904763" cy="780000"/>
          </a:xfrm>
          <a:prstGeom prst="rect">
            <a:avLst/>
          </a:prstGeom>
        </p:spPr>
      </p:pic>
    </p:spTree>
    <p:extLst>
      <p:ext uri="{BB962C8B-B14F-4D97-AF65-F5344CB8AC3E}">
        <p14:creationId xmlns:p14="http://schemas.microsoft.com/office/powerpoint/2010/main" val="150392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05FF1-5AC0-F23B-FCC9-9BE682F6DE5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05F8B13-8992-AD60-7A81-C0928F7D89A6}"/>
              </a:ext>
            </a:extLst>
          </p:cNvPr>
          <p:cNvPicPr>
            <a:picLocks noChangeAspect="1"/>
          </p:cNvPicPr>
          <p:nvPr/>
        </p:nvPicPr>
        <p:blipFill>
          <a:blip r:embed="rId2" cstate="print">
            <a:extLst>
              <a:ext uri="{28A0092B-C50C-407E-A947-70E740481C1C}">
                <a14:useLocalDpi xmlns:a14="http://schemas.microsoft.com/office/drawing/2010/main" val="0"/>
              </a:ext>
            </a:extLst>
          </a:blip>
          <a:srcRect l="5875" t="1947" r="14372"/>
          <a:stretch>
            <a:fillRect/>
          </a:stretch>
        </p:blipFill>
        <p:spPr>
          <a:xfrm>
            <a:off x="9053233" y="-2094"/>
            <a:ext cx="3138767" cy="6860094"/>
          </a:xfrm>
          <a:prstGeom prst="rect">
            <a:avLst/>
          </a:prstGeom>
        </p:spPr>
      </p:pic>
      <p:sp>
        <p:nvSpPr>
          <p:cNvPr id="16" name="Rectangle 13">
            <a:extLst>
              <a:ext uri="{FF2B5EF4-FFF2-40B4-BE49-F238E27FC236}">
                <a16:creationId xmlns:a16="http://schemas.microsoft.com/office/drawing/2014/main" id="{37B46BA9-7C24-5849-9F15-03851E434F8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69FB3C7F-B126-9A7B-7146-1D41CD6670D8}"/>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56144DB5-57D2-E9D4-CF81-C073B46EF8A7}"/>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Overview</a:t>
            </a:r>
          </a:p>
        </p:txBody>
      </p:sp>
      <p:sp>
        <p:nvSpPr>
          <p:cNvPr id="8" name="Rectangle 7">
            <a:extLst>
              <a:ext uri="{FF2B5EF4-FFF2-40B4-BE49-F238E27FC236}">
                <a16:creationId xmlns:a16="http://schemas.microsoft.com/office/drawing/2014/main" id="{7BB28012-5684-3EC7-9EC7-FE071F22218E}"/>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DE2DAD05-2B52-29D3-11D3-24B3BC600A45}"/>
              </a:ext>
            </a:extLst>
          </p:cNvPr>
          <p:cNvSpPr>
            <a:spLocks noGrp="1"/>
          </p:cNvSpPr>
          <p:nvPr>
            <p:ph type="body" idx="1"/>
          </p:nvPr>
        </p:nvSpPr>
        <p:spPr>
          <a:xfrm>
            <a:off x="365761" y="1227909"/>
            <a:ext cx="8090485" cy="4742986"/>
          </a:xfrm>
        </p:spPr>
        <p:txBody>
          <a:bodyPr vert="horz" lIns="91440" tIns="45720" rIns="91440" bIns="45720" rtlCol="0" anchor="t">
            <a:noAutofit/>
          </a:bodyPr>
          <a:lstStyle/>
          <a:p>
            <a:pPr marL="0" indent="0">
              <a:lnSpc>
                <a:spcPct val="120000"/>
              </a:lnSpc>
              <a:buNone/>
            </a:pPr>
            <a:r>
              <a:rPr lang="en-GB" sz="1800">
                <a:latin typeface="Montserrat Medium"/>
                <a:cs typeface="Arial"/>
              </a:rPr>
              <a:t>We want to make sure those responsible are aware that Martyn’s Law is coming, know if it applies to them and understand the steps they need to take to comply ready for when it comes into force next year.</a:t>
            </a:r>
          </a:p>
          <a:p>
            <a:pPr marL="0" indent="0">
              <a:lnSpc>
                <a:spcPct val="120000"/>
              </a:lnSpc>
              <a:buNone/>
            </a:pPr>
            <a:r>
              <a:rPr lang="en-GB" sz="1800">
                <a:latin typeface="Montserrat Medium" panose="00000600000000000000" pitchFamily="2" charset="0"/>
              </a:rPr>
              <a:t>This communications toolkit is designed to help you share materials about Martyn’s Law with your networks. You will find suggested copy and creative assets to share via your channels. Your support is vital as premises and events prepare for Martyn’s Law. The toolkit will be updated as new guidance materials are developed. </a:t>
            </a:r>
          </a:p>
          <a:p>
            <a:pPr marL="0" indent="0">
              <a:lnSpc>
                <a:spcPct val="120000"/>
              </a:lnSpc>
              <a:buNone/>
            </a:pPr>
            <a:r>
              <a:rPr lang="en-GB" sz="1800">
                <a:latin typeface="Montserrat Medium" panose="00000600000000000000" pitchFamily="2" charset="0"/>
              </a:rPr>
              <a:t>If you have any questions about the content in this toolkit or suggestions for future content, please contact the team: </a:t>
            </a:r>
            <a:r>
              <a:rPr lang="en-GB" sz="1800">
                <a:latin typeface="Montserrat Medium" panose="00000600000000000000" pitchFamily="2" charset="0"/>
                <a:hlinkClick r:id="rId3"/>
              </a:rPr>
              <a:t>events@sia.gov.uk</a:t>
            </a:r>
            <a:endParaRPr lang="en-GB" sz="1800">
              <a:latin typeface="Montserrat Medium" panose="00000600000000000000" pitchFamily="2" charset="0"/>
            </a:endParaRPr>
          </a:p>
        </p:txBody>
      </p:sp>
      <p:pic>
        <p:nvPicPr>
          <p:cNvPr id="6" name="Picture 5">
            <a:extLst>
              <a:ext uri="{FF2B5EF4-FFF2-40B4-BE49-F238E27FC236}">
                <a16:creationId xmlns:a16="http://schemas.microsoft.com/office/drawing/2014/main" id="{B1C6BC23-A87B-8F3E-091F-5A7646CC9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8829" y="5633675"/>
            <a:ext cx="1904763" cy="780000"/>
          </a:xfrm>
          <a:prstGeom prst="rect">
            <a:avLst/>
          </a:prstGeom>
        </p:spPr>
      </p:pic>
    </p:spTree>
    <p:extLst>
      <p:ext uri="{BB962C8B-B14F-4D97-AF65-F5344CB8AC3E}">
        <p14:creationId xmlns:p14="http://schemas.microsoft.com/office/powerpoint/2010/main" val="208221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9CC54-E02E-0E46-5EED-1B95423BB0A1}"/>
            </a:ext>
          </a:extLst>
        </p:cNvPr>
        <p:cNvGrpSpPr/>
        <p:nvPr/>
      </p:nvGrpSpPr>
      <p:grpSpPr>
        <a:xfrm>
          <a:off x="0" y="0"/>
          <a:ext cx="0" cy="0"/>
          <a:chOff x="0" y="0"/>
          <a:chExt cx="0" cy="0"/>
        </a:xfrm>
      </p:grpSpPr>
      <p:sp>
        <p:nvSpPr>
          <p:cNvPr id="16" name="Rectangle 13">
            <a:extLst>
              <a:ext uri="{FF2B5EF4-FFF2-40B4-BE49-F238E27FC236}">
                <a16:creationId xmlns:a16="http://schemas.microsoft.com/office/drawing/2014/main" id="{E1F2FF39-DAEF-ED45-EBB3-2D361FAE222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8E0A3995-DDF3-11CC-C825-0CD10E322040}"/>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0E3B707D-2B01-00F5-81E6-B4EC2CD25550}"/>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panose="00000700000000000000" pitchFamily="2" charset="0"/>
                <a:cs typeface="Arial"/>
              </a:rPr>
              <a:t>Martyn’s Law resources</a:t>
            </a:r>
          </a:p>
        </p:txBody>
      </p:sp>
      <p:sp>
        <p:nvSpPr>
          <p:cNvPr id="8" name="Rectangle 7">
            <a:extLst>
              <a:ext uri="{FF2B5EF4-FFF2-40B4-BE49-F238E27FC236}">
                <a16:creationId xmlns:a16="http://schemas.microsoft.com/office/drawing/2014/main" id="{FBF91445-9119-D8D8-C389-74FD15D19C7E}"/>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889FD3BD-0467-4DA3-51E6-A5FF5995E1D6}"/>
              </a:ext>
            </a:extLst>
          </p:cNvPr>
          <p:cNvSpPr>
            <a:spLocks noGrp="1"/>
          </p:cNvSpPr>
          <p:nvPr>
            <p:ph type="body" idx="1"/>
          </p:nvPr>
        </p:nvSpPr>
        <p:spPr>
          <a:xfrm>
            <a:off x="316523" y="1227910"/>
            <a:ext cx="11448789" cy="1245126"/>
          </a:xfrm>
        </p:spPr>
        <p:txBody>
          <a:bodyPr vert="horz" lIns="91440" tIns="45720" rIns="91440" bIns="45720" rtlCol="0" anchor="t">
            <a:noAutofit/>
          </a:bodyPr>
          <a:lstStyle/>
          <a:p>
            <a:pPr marL="0" indent="0" fontAlgn="base">
              <a:buNone/>
            </a:pPr>
            <a:r>
              <a:rPr lang="en-GB" sz="2000">
                <a:latin typeface="Montserrat Medium" panose="00000600000000000000" pitchFamily="2" charset="0"/>
              </a:rPr>
              <a:t>All of our Martyn’s Law resources can be downloaded through the links in this toolkit or on our online media hub:</a:t>
            </a:r>
          </a:p>
        </p:txBody>
      </p:sp>
      <p:grpSp>
        <p:nvGrpSpPr>
          <p:cNvPr id="28" name="Group 27">
            <a:extLst>
              <a:ext uri="{FF2B5EF4-FFF2-40B4-BE49-F238E27FC236}">
                <a16:creationId xmlns:a16="http://schemas.microsoft.com/office/drawing/2014/main" id="{47AB5665-065D-7A34-C1FC-C01194D27CF2}"/>
              </a:ext>
            </a:extLst>
          </p:cNvPr>
          <p:cNvGrpSpPr/>
          <p:nvPr/>
        </p:nvGrpSpPr>
        <p:grpSpPr>
          <a:xfrm>
            <a:off x="937926" y="2342990"/>
            <a:ext cx="3347879" cy="2172019"/>
            <a:chOff x="1" y="2163172"/>
            <a:chExt cx="4063495" cy="2636292"/>
          </a:xfrm>
        </p:grpSpPr>
        <p:sp>
          <p:nvSpPr>
            <p:cNvPr id="9" name="Rectangle: Rounded Corners 8">
              <a:extLst>
                <a:ext uri="{FF2B5EF4-FFF2-40B4-BE49-F238E27FC236}">
                  <a16:creationId xmlns:a16="http://schemas.microsoft.com/office/drawing/2014/main" id="{35CC4D8A-0297-0B8A-08C9-141874F2CB2B}"/>
                </a:ext>
              </a:extLst>
            </p:cNvPr>
            <p:cNvSpPr/>
            <p:nvPr/>
          </p:nvSpPr>
          <p:spPr>
            <a:xfrm>
              <a:off x="22753" y="2713034"/>
              <a:ext cx="3926117" cy="2086430"/>
            </a:xfrm>
            <a:prstGeom prst="roundRect">
              <a:avLst/>
            </a:prstGeom>
            <a:solidFill>
              <a:srgbClr val="22A2C9"/>
            </a:solidFill>
            <a:ln w="28575">
              <a:solidFill>
                <a:srgbClr val="22A2C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4">
              <a:extLst>
                <a:ext uri="{FF2B5EF4-FFF2-40B4-BE49-F238E27FC236}">
                  <a16:creationId xmlns:a16="http://schemas.microsoft.com/office/drawing/2014/main" id="{7E4802B0-B288-3E5B-9F11-48B0A332B5BF}"/>
                </a:ext>
              </a:extLst>
            </p:cNvPr>
            <p:cNvSpPr txBox="1">
              <a:spLocks/>
            </p:cNvSpPr>
            <p:nvPr/>
          </p:nvSpPr>
          <p:spPr>
            <a:xfrm>
              <a:off x="10807" y="4207278"/>
              <a:ext cx="3947886" cy="531107"/>
            </a:xfrm>
            <a:prstGeom prst="rect">
              <a:avLst/>
            </a:prstGeom>
          </p:spPr>
          <p:txBody>
            <a:bodyPr vert="horz" lIns="91440" tIns="45720" rIns="91440" bIns="45720"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gn="ctr" fontAlgn="base">
                <a:buFont typeface="Arial" panose="020B0604020202020204" pitchFamily="34" charset="0"/>
                <a:buNone/>
              </a:pPr>
              <a:r>
                <a:rPr lang="en-GB" sz="2000">
                  <a:solidFill>
                    <a:srgbClr val="FFFFFF"/>
                  </a:solidFill>
                  <a:latin typeface="Montserrat SemiBold" panose="00000700000000000000" pitchFamily="2" charset="0"/>
                </a:rPr>
                <a:t>Photography</a:t>
              </a:r>
            </a:p>
          </p:txBody>
        </p:sp>
        <p:pic>
          <p:nvPicPr>
            <p:cNvPr id="27" name="Picture 26">
              <a:extLst>
                <a:ext uri="{FF2B5EF4-FFF2-40B4-BE49-F238E27FC236}">
                  <a16:creationId xmlns:a16="http://schemas.microsoft.com/office/drawing/2014/main" id="{C1F7FA6D-8E95-45ED-926E-641617C96B37}"/>
                </a:ext>
              </a:extLst>
            </p:cNvPr>
            <p:cNvPicPr>
              <a:picLocks noChangeAspect="1"/>
            </p:cNvPicPr>
            <p:nvPr/>
          </p:nvPicPr>
          <p:blipFill>
            <a:blip r:embed="rId3" cstate="print">
              <a:extLst>
                <a:ext uri="{28A0092B-C50C-407E-A947-70E740481C1C}">
                  <a14:useLocalDpi xmlns:a14="http://schemas.microsoft.com/office/drawing/2010/main" val="0"/>
                </a:ext>
              </a:extLst>
            </a:blip>
            <a:srcRect l="6315" t="25635" r="-4876" b="43339"/>
            <a:stretch>
              <a:fillRect/>
            </a:stretch>
          </p:blipFill>
          <p:spPr>
            <a:xfrm>
              <a:off x="137380" y="2163172"/>
              <a:ext cx="3926116" cy="1853682"/>
            </a:xfrm>
            <a:prstGeom prst="rect">
              <a:avLst/>
            </a:prstGeom>
          </p:spPr>
        </p:pic>
        <p:pic>
          <p:nvPicPr>
            <p:cNvPr id="14" name="Picture 13">
              <a:extLst>
                <a:ext uri="{FF2B5EF4-FFF2-40B4-BE49-F238E27FC236}">
                  <a16:creationId xmlns:a16="http://schemas.microsoft.com/office/drawing/2014/main" id="{94C8DFFE-B0AD-0F10-14F6-473C3A66A34B}"/>
                </a:ext>
              </a:extLst>
            </p:cNvPr>
            <p:cNvPicPr>
              <a:picLocks noChangeAspect="1"/>
            </p:cNvPicPr>
            <p:nvPr/>
          </p:nvPicPr>
          <p:blipFill>
            <a:blip r:embed="rId4" cstate="print">
              <a:extLst>
                <a:ext uri="{28A0092B-C50C-407E-A947-70E740481C1C}">
                  <a14:useLocalDpi xmlns:a14="http://schemas.microsoft.com/office/drawing/2010/main" val="0"/>
                </a:ext>
              </a:extLst>
            </a:blip>
            <a:srcRect l="26198" t="48891" r="14173" b="1"/>
            <a:stretch>
              <a:fillRect/>
            </a:stretch>
          </p:blipFill>
          <p:spPr>
            <a:xfrm>
              <a:off x="1" y="2163172"/>
              <a:ext cx="1216550" cy="1853682"/>
            </a:xfrm>
            <a:prstGeom prst="rect">
              <a:avLst/>
            </a:prstGeom>
          </p:spPr>
        </p:pic>
        <p:pic>
          <p:nvPicPr>
            <p:cNvPr id="24" name="Picture 23">
              <a:extLst>
                <a:ext uri="{FF2B5EF4-FFF2-40B4-BE49-F238E27FC236}">
                  <a16:creationId xmlns:a16="http://schemas.microsoft.com/office/drawing/2014/main" id="{4F2BA067-B5CF-98FA-A7B8-721727158674}"/>
                </a:ext>
              </a:extLst>
            </p:cNvPr>
            <p:cNvPicPr>
              <a:picLocks noChangeAspect="1"/>
            </p:cNvPicPr>
            <p:nvPr/>
          </p:nvPicPr>
          <p:blipFill>
            <a:blip r:embed="rId5" cstate="print">
              <a:extLst>
                <a:ext uri="{28A0092B-C50C-407E-A947-70E740481C1C}">
                  <a14:useLocalDpi xmlns:a14="http://schemas.microsoft.com/office/drawing/2010/main" val="0"/>
                </a:ext>
              </a:extLst>
            </a:blip>
            <a:srcRect l="48071" t="18200" r="14766" b="-432"/>
            <a:stretch>
              <a:fillRect/>
            </a:stretch>
          </p:blipFill>
          <p:spPr>
            <a:xfrm>
              <a:off x="2671880" y="2172266"/>
              <a:ext cx="1269082" cy="1854324"/>
            </a:xfrm>
            <a:prstGeom prst="rect">
              <a:avLst/>
            </a:prstGeom>
          </p:spPr>
        </p:pic>
        <p:sp>
          <p:nvSpPr>
            <p:cNvPr id="13" name="Rectangle 12">
              <a:extLst>
                <a:ext uri="{FF2B5EF4-FFF2-40B4-BE49-F238E27FC236}">
                  <a16:creationId xmlns:a16="http://schemas.microsoft.com/office/drawing/2014/main" id="{DEC54432-CB0D-5302-5305-4FF5651A1B9B}"/>
                </a:ext>
              </a:extLst>
            </p:cNvPr>
            <p:cNvSpPr/>
            <p:nvPr/>
          </p:nvSpPr>
          <p:spPr>
            <a:xfrm>
              <a:off x="14844" y="2163172"/>
              <a:ext cx="3926117" cy="2097900"/>
            </a:xfrm>
            <a:prstGeom prst="rect">
              <a:avLst/>
            </a:prstGeom>
            <a:noFill/>
            <a:ln w="28575">
              <a:solidFill>
                <a:srgbClr val="22A2C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id="{3B934C57-5FBF-C2D3-8DFC-E72E765AE6C6}"/>
              </a:ext>
            </a:extLst>
          </p:cNvPr>
          <p:cNvGrpSpPr/>
          <p:nvPr/>
        </p:nvGrpSpPr>
        <p:grpSpPr>
          <a:xfrm>
            <a:off x="4380245" y="2342990"/>
            <a:ext cx="3281967" cy="2172019"/>
            <a:chOff x="4104253" y="2163172"/>
            <a:chExt cx="3983493" cy="2636292"/>
          </a:xfrm>
        </p:grpSpPr>
        <p:sp>
          <p:nvSpPr>
            <p:cNvPr id="10" name="Rectangle: Rounded Corners 9">
              <a:extLst>
                <a:ext uri="{FF2B5EF4-FFF2-40B4-BE49-F238E27FC236}">
                  <a16:creationId xmlns:a16="http://schemas.microsoft.com/office/drawing/2014/main" id="{BA19AA5B-4E01-498B-F68F-E69C9B868683}"/>
                </a:ext>
              </a:extLst>
            </p:cNvPr>
            <p:cNvSpPr/>
            <p:nvPr/>
          </p:nvSpPr>
          <p:spPr>
            <a:xfrm>
              <a:off x="4144809" y="2713034"/>
              <a:ext cx="3926117" cy="2086430"/>
            </a:xfrm>
            <a:prstGeom prst="roundRect">
              <a:avLst/>
            </a:prstGeom>
            <a:solidFill>
              <a:srgbClr val="22A2C9"/>
            </a:solidFill>
            <a:ln w="28575">
              <a:solidFill>
                <a:srgbClr val="22A2C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4">
              <a:extLst>
                <a:ext uri="{FF2B5EF4-FFF2-40B4-BE49-F238E27FC236}">
                  <a16:creationId xmlns:a16="http://schemas.microsoft.com/office/drawing/2014/main" id="{D66C6D20-0A32-90D9-6B6B-AE3F58E65554}"/>
                </a:ext>
              </a:extLst>
            </p:cNvPr>
            <p:cNvSpPr txBox="1">
              <a:spLocks/>
            </p:cNvSpPr>
            <p:nvPr/>
          </p:nvSpPr>
          <p:spPr>
            <a:xfrm>
              <a:off x="4139179" y="4215757"/>
              <a:ext cx="3947886" cy="511768"/>
            </a:xfrm>
            <a:prstGeom prst="rect">
              <a:avLst/>
            </a:prstGeom>
          </p:spPr>
          <p:txBody>
            <a:bodyPr vert="horz" lIns="91440" tIns="45720" rIns="91440" bIns="45720"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gn="ctr" fontAlgn="base">
                <a:buFont typeface="Arial" panose="020B0604020202020204" pitchFamily="34" charset="0"/>
                <a:buNone/>
              </a:pPr>
              <a:r>
                <a:rPr lang="en-GB" sz="2000">
                  <a:solidFill>
                    <a:srgbClr val="FFFFFF"/>
                  </a:solidFill>
                  <a:latin typeface="Montserrat SemiBold" panose="00000700000000000000" pitchFamily="2" charset="0"/>
                </a:rPr>
                <a:t>Presentation slides</a:t>
              </a:r>
            </a:p>
          </p:txBody>
        </p:sp>
        <p:pic>
          <p:nvPicPr>
            <p:cNvPr id="30" name="Picture 29" descr="A blue and orange rectangular boxes with white text&#10;&#10;AI-generated content may be incorrect.">
              <a:extLst>
                <a:ext uri="{FF2B5EF4-FFF2-40B4-BE49-F238E27FC236}">
                  <a16:creationId xmlns:a16="http://schemas.microsoft.com/office/drawing/2014/main" id="{18E84268-BB04-4E13-9810-9E9049F6B5F8}"/>
                </a:ext>
              </a:extLst>
            </p:cNvPr>
            <p:cNvPicPr>
              <a:picLocks noChangeAspect="1"/>
            </p:cNvPicPr>
            <p:nvPr/>
          </p:nvPicPr>
          <p:blipFill>
            <a:blip r:embed="rId6"/>
            <a:srcRect t="3266" b="13650"/>
            <a:stretch>
              <a:fillRect/>
            </a:stretch>
          </p:blipFill>
          <p:spPr>
            <a:xfrm>
              <a:off x="4104253" y="2172266"/>
              <a:ext cx="3983493" cy="1861688"/>
            </a:xfrm>
            <a:prstGeom prst="rect">
              <a:avLst/>
            </a:prstGeom>
          </p:spPr>
        </p:pic>
        <p:sp>
          <p:nvSpPr>
            <p:cNvPr id="15" name="Rectangle 14">
              <a:extLst>
                <a:ext uri="{FF2B5EF4-FFF2-40B4-BE49-F238E27FC236}">
                  <a16:creationId xmlns:a16="http://schemas.microsoft.com/office/drawing/2014/main" id="{65908BB0-3184-2D7A-8F4A-E6E2B59A0499}"/>
                </a:ext>
              </a:extLst>
            </p:cNvPr>
            <p:cNvSpPr/>
            <p:nvPr/>
          </p:nvSpPr>
          <p:spPr>
            <a:xfrm>
              <a:off x="4144811" y="2163172"/>
              <a:ext cx="3926116" cy="2097900"/>
            </a:xfrm>
            <a:prstGeom prst="rect">
              <a:avLst/>
            </a:prstGeom>
            <a:noFill/>
            <a:ln w="28575">
              <a:solidFill>
                <a:srgbClr val="22A2C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4297CB5E-C8EC-9C24-60BF-49EE7A66F511}"/>
              </a:ext>
            </a:extLst>
          </p:cNvPr>
          <p:cNvGrpSpPr/>
          <p:nvPr/>
        </p:nvGrpSpPr>
        <p:grpSpPr>
          <a:xfrm>
            <a:off x="7827760" y="2350482"/>
            <a:ext cx="3281899" cy="2148103"/>
            <a:chOff x="8208590" y="2163172"/>
            <a:chExt cx="3983410" cy="2607263"/>
          </a:xfrm>
        </p:grpSpPr>
        <p:sp>
          <p:nvSpPr>
            <p:cNvPr id="11" name="Rectangle: Rounded Corners 10">
              <a:extLst>
                <a:ext uri="{FF2B5EF4-FFF2-40B4-BE49-F238E27FC236}">
                  <a16:creationId xmlns:a16="http://schemas.microsoft.com/office/drawing/2014/main" id="{8A2C3139-FFA9-D13F-3A0F-5F7F141B50E8}"/>
                </a:ext>
              </a:extLst>
            </p:cNvPr>
            <p:cNvSpPr/>
            <p:nvPr/>
          </p:nvSpPr>
          <p:spPr>
            <a:xfrm>
              <a:off x="8225631" y="2684005"/>
              <a:ext cx="3931068" cy="2086430"/>
            </a:xfrm>
            <a:prstGeom prst="roundRect">
              <a:avLst/>
            </a:prstGeom>
            <a:solidFill>
              <a:srgbClr val="22A2C9"/>
            </a:solidFill>
            <a:ln w="28575">
              <a:solidFill>
                <a:srgbClr val="22A2C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65C1CBDB-F23D-3BDA-A591-463044CCBDF6}"/>
                </a:ext>
              </a:extLst>
            </p:cNvPr>
            <p:cNvSpPr txBox="1">
              <a:spLocks/>
            </p:cNvSpPr>
            <p:nvPr/>
          </p:nvSpPr>
          <p:spPr>
            <a:xfrm>
              <a:off x="8208590" y="4189233"/>
              <a:ext cx="3962951" cy="531107"/>
            </a:xfrm>
            <a:prstGeom prst="rect">
              <a:avLst/>
            </a:prstGeom>
          </p:spPr>
          <p:txBody>
            <a:bodyPr vert="horz" lIns="91440" tIns="45720" rIns="91440" bIns="45720" rtlCol="0" anchor="t">
              <a:no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50000"/>
                      <a:lumOff val="50000"/>
                    </a:schemeClr>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90000"/>
                </a:lnSpc>
                <a:spcBef>
                  <a:spcPts val="500"/>
                </a:spcBef>
                <a:buFont typeface="Arial" panose="020B0604020202020204" pitchFamily="34" charset="0"/>
                <a:buChar char="•"/>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lgn="ctr" fontAlgn="base">
                <a:buFont typeface="Arial" panose="020B0604020202020204" pitchFamily="34" charset="0"/>
                <a:buNone/>
              </a:pPr>
              <a:r>
                <a:rPr lang="en-GB" sz="2000">
                  <a:solidFill>
                    <a:srgbClr val="FFFFFF"/>
                  </a:solidFill>
                  <a:latin typeface="Montserrat SemiBold" panose="00000700000000000000" pitchFamily="2" charset="0"/>
                </a:rPr>
                <a:t>Infographics</a:t>
              </a:r>
            </a:p>
          </p:txBody>
        </p:sp>
        <p:pic>
          <p:nvPicPr>
            <p:cNvPr id="25" name="Picture 24">
              <a:extLst>
                <a:ext uri="{FF2B5EF4-FFF2-40B4-BE49-F238E27FC236}">
                  <a16:creationId xmlns:a16="http://schemas.microsoft.com/office/drawing/2014/main" id="{6C03DFEB-2EA6-9F1C-F58B-BA41F534D208}"/>
                </a:ext>
              </a:extLst>
            </p:cNvPr>
            <p:cNvPicPr>
              <a:picLocks noChangeAspect="1"/>
            </p:cNvPicPr>
            <p:nvPr/>
          </p:nvPicPr>
          <p:blipFill>
            <a:blip r:embed="rId7"/>
            <a:srcRect l="982" t="14138" r="-511" b="52801"/>
            <a:stretch>
              <a:fillRect/>
            </a:stretch>
          </p:blipFill>
          <p:spPr>
            <a:xfrm>
              <a:off x="8208590" y="2172266"/>
              <a:ext cx="3983410" cy="1861688"/>
            </a:xfrm>
            <a:prstGeom prst="rect">
              <a:avLst/>
            </a:prstGeom>
            <a:ln w="28575">
              <a:noFill/>
            </a:ln>
          </p:spPr>
        </p:pic>
        <p:sp>
          <p:nvSpPr>
            <p:cNvPr id="18" name="Rectangle 17">
              <a:extLst>
                <a:ext uri="{FF2B5EF4-FFF2-40B4-BE49-F238E27FC236}">
                  <a16:creationId xmlns:a16="http://schemas.microsoft.com/office/drawing/2014/main" id="{B5DDDAFB-23D3-5DF3-58E9-4E580EE1F12F}"/>
                </a:ext>
              </a:extLst>
            </p:cNvPr>
            <p:cNvSpPr/>
            <p:nvPr/>
          </p:nvSpPr>
          <p:spPr>
            <a:xfrm>
              <a:off x="8225631" y="2163172"/>
              <a:ext cx="3926117" cy="2097900"/>
            </a:xfrm>
            <a:prstGeom prst="rect">
              <a:avLst/>
            </a:prstGeom>
            <a:noFill/>
            <a:ln w="28575">
              <a:solidFill>
                <a:srgbClr val="22A2C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15993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D54E-7B97-8DE8-F23E-81A75ECC7789}"/>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A97DDD8C-1939-2958-A3AE-BF195B6FB906}"/>
              </a:ext>
            </a:extLst>
          </p:cNvPr>
          <p:cNvPicPr>
            <a:picLocks noChangeAspect="1"/>
          </p:cNvPicPr>
          <p:nvPr/>
        </p:nvPicPr>
        <p:blipFill>
          <a:blip r:embed="rId2"/>
          <a:srcRect l="4388" t="16392" r="-603" b="19762"/>
          <a:stretch>
            <a:fillRect/>
          </a:stretch>
        </p:blipFill>
        <p:spPr>
          <a:xfrm>
            <a:off x="8298694" y="1586496"/>
            <a:ext cx="3627246" cy="3610245"/>
          </a:xfrm>
          <a:prstGeom prst="rect">
            <a:avLst/>
          </a:prstGeom>
        </p:spPr>
      </p:pic>
      <p:sp>
        <p:nvSpPr>
          <p:cNvPr id="16" name="Rectangle 13">
            <a:extLst>
              <a:ext uri="{FF2B5EF4-FFF2-40B4-BE49-F238E27FC236}">
                <a16:creationId xmlns:a16="http://schemas.microsoft.com/office/drawing/2014/main" id="{6948D29D-4CF9-DFA5-1C12-4E1B9116962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0481498E-CEE7-0B7F-67F4-663B41C74253}"/>
              </a:ext>
            </a:extLst>
          </p:cNvPr>
          <p:cNvSpPr>
            <a:spLocks noChangeArrowheads="1"/>
          </p:cNvSpPr>
          <p:nvPr/>
        </p:nvSpPr>
        <p:spPr bwMode="auto">
          <a:xfrm>
            <a:off x="0" y="183951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0FEB7058-BB7E-0407-5D27-3CB33CCE9982}"/>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a:cs typeface="Arial"/>
              </a:rPr>
              <a:t>Social posts - overview </a:t>
            </a:r>
            <a:endParaRPr lang="en-GB">
              <a:solidFill>
                <a:srgbClr val="00548A"/>
              </a:solidFill>
              <a:latin typeface="Montserrat SemiBold" panose="00000700000000000000" pitchFamily="2" charset="0"/>
              <a:cs typeface="Arial"/>
            </a:endParaRPr>
          </a:p>
        </p:txBody>
      </p:sp>
      <p:sp>
        <p:nvSpPr>
          <p:cNvPr id="8" name="Rectangle 7">
            <a:extLst>
              <a:ext uri="{FF2B5EF4-FFF2-40B4-BE49-F238E27FC236}">
                <a16:creationId xmlns:a16="http://schemas.microsoft.com/office/drawing/2014/main" id="{B97D3D51-D76A-A653-D121-6CEAADAF7A10}"/>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BEB22D38-6414-D521-BD76-02E0BCE99819}"/>
              </a:ext>
            </a:extLst>
          </p:cNvPr>
          <p:cNvSpPr>
            <a:spLocks noGrp="1"/>
          </p:cNvSpPr>
          <p:nvPr>
            <p:ph type="body" idx="1"/>
          </p:nvPr>
        </p:nvSpPr>
        <p:spPr>
          <a:xfrm>
            <a:off x="257600" y="1071149"/>
            <a:ext cx="11448790" cy="435888"/>
          </a:xfrm>
        </p:spPr>
        <p:txBody>
          <a:bodyPr>
            <a:normAutofit/>
          </a:bodyPr>
          <a:lstStyle/>
          <a:p>
            <a:pPr marL="0" indent="0">
              <a:buNone/>
            </a:pPr>
            <a:r>
              <a:rPr lang="en-GB" sz="2000">
                <a:latin typeface="Montserrat Medium" panose="00000600000000000000" pitchFamily="2" charset="0"/>
              </a:rPr>
              <a:t>These social posts can be tailored for use across your channels:</a:t>
            </a:r>
          </a:p>
        </p:txBody>
      </p:sp>
      <p:sp>
        <p:nvSpPr>
          <p:cNvPr id="2" name="Rectangle: Rounded Corners 1">
            <a:extLst>
              <a:ext uri="{FF2B5EF4-FFF2-40B4-BE49-F238E27FC236}">
                <a16:creationId xmlns:a16="http://schemas.microsoft.com/office/drawing/2014/main" id="{9101CE17-4A5F-18C4-416C-DBB6B2A25E28}"/>
              </a:ext>
            </a:extLst>
          </p:cNvPr>
          <p:cNvSpPr/>
          <p:nvPr/>
        </p:nvSpPr>
        <p:spPr>
          <a:xfrm>
            <a:off x="308577" y="4430587"/>
            <a:ext cx="3769937" cy="1968366"/>
          </a:xfrm>
          <a:prstGeom prst="roundRect">
            <a:avLst>
              <a:gd name="adj" fmla="val 8611"/>
            </a:avLst>
          </a:prstGeom>
          <a:solidFill>
            <a:srgbClr val="E96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0B6E0602-DDC6-7920-DE0C-BA5C7A0FD160}"/>
              </a:ext>
            </a:extLst>
          </p:cNvPr>
          <p:cNvSpPr/>
          <p:nvPr/>
        </p:nvSpPr>
        <p:spPr>
          <a:xfrm>
            <a:off x="286805" y="1579057"/>
            <a:ext cx="3769937" cy="2710256"/>
          </a:xfrm>
          <a:prstGeom prst="roundRect">
            <a:avLst>
              <a:gd name="adj" fmla="val 8611"/>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85A7177-E5E8-E827-9FF3-DD98F10F6A10}"/>
              </a:ext>
            </a:extLst>
          </p:cNvPr>
          <p:cNvSpPr/>
          <p:nvPr/>
        </p:nvSpPr>
        <p:spPr>
          <a:xfrm>
            <a:off x="4306241" y="1579055"/>
            <a:ext cx="3726394" cy="4021456"/>
          </a:xfrm>
          <a:prstGeom prst="roundRect">
            <a:avLst>
              <a:gd name="adj" fmla="val 8611"/>
            </a:avLst>
          </a:prstGeom>
          <a:solidFill>
            <a:srgbClr val="22A2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BC7419D-D51E-E2AF-A203-333838F57AC9}"/>
              </a:ext>
            </a:extLst>
          </p:cNvPr>
          <p:cNvSpPr txBox="1"/>
          <p:nvPr/>
        </p:nvSpPr>
        <p:spPr>
          <a:xfrm>
            <a:off x="417564" y="1721261"/>
            <a:ext cx="3614057"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Facebook / Instagram</a:t>
            </a:r>
          </a:p>
        </p:txBody>
      </p:sp>
      <p:sp>
        <p:nvSpPr>
          <p:cNvPr id="10" name="TextBox 9">
            <a:extLst>
              <a:ext uri="{FF2B5EF4-FFF2-40B4-BE49-F238E27FC236}">
                <a16:creationId xmlns:a16="http://schemas.microsoft.com/office/drawing/2014/main" id="{8C2AD2D6-FB31-BE22-15D8-BA9D81950AEA}"/>
              </a:ext>
            </a:extLst>
          </p:cNvPr>
          <p:cNvSpPr txBox="1"/>
          <p:nvPr/>
        </p:nvSpPr>
        <p:spPr>
          <a:xfrm>
            <a:off x="417563" y="2068535"/>
            <a:ext cx="3502795" cy="1985159"/>
          </a:xfrm>
          <a:prstGeom prst="rect">
            <a:avLst/>
          </a:prstGeom>
          <a:noFill/>
        </p:spPr>
        <p:txBody>
          <a:bodyPr wrap="square" lIns="91440" tIns="45720" rIns="91440" bIns="45720" rtlCol="0" anchor="t">
            <a:spAutoFit/>
          </a:bodyPr>
          <a:lstStyle/>
          <a:p>
            <a:pPr fontAlgn="base">
              <a:spcAft>
                <a:spcPts val="600"/>
              </a:spcAft>
            </a:pPr>
            <a:r>
              <a:rPr lang="en-GB" sz="1200">
                <a:solidFill>
                  <a:schemeClr val="bg1"/>
                </a:solidFill>
                <a:latin typeface="Montserrat Medium"/>
              </a:rPr>
              <a:t>Martyn’s Law Regulation is expected in Spring 2027 and will help keep people safe at premises and events.  </a:t>
            </a:r>
          </a:p>
          <a:p>
            <a:pPr fontAlgn="base">
              <a:spcAft>
                <a:spcPts val="600"/>
              </a:spcAft>
            </a:pPr>
            <a:r>
              <a:rPr lang="en-GB" sz="1200">
                <a:solidFill>
                  <a:schemeClr val="bg1"/>
                </a:solidFill>
                <a:latin typeface="Montserrat Medium"/>
              </a:rPr>
              <a:t>Now is the time to identify if you will be in scope and your requirements. </a:t>
            </a:r>
          </a:p>
          <a:p>
            <a:pPr fontAlgn="base">
              <a:spcAft>
                <a:spcPts val="600"/>
              </a:spcAft>
            </a:pPr>
            <a:r>
              <a:rPr lang="en-GB" sz="1200">
                <a:solidFill>
                  <a:schemeClr val="bg1"/>
                </a:solidFill>
                <a:latin typeface="Montserrat Medium"/>
              </a:rPr>
              <a:t>The @UKHomeOffice has produced </a:t>
            </a:r>
            <a:r>
              <a:rPr lang="en-GB" sz="1200" dirty="0">
                <a:solidFill>
                  <a:schemeClr val="bg1"/>
                </a:solidFill>
                <a:latin typeface="Montserrat Medium"/>
                <a:hlinkClick r:id="rId3">
                  <a:extLst>
                    <a:ext uri="{A12FA001-AC4F-418D-AE19-62706E023703}">
                      <ahyp:hlinkClr xmlns:ahyp="http://schemas.microsoft.com/office/drawing/2018/hyperlinkcolor" val="tx"/>
                    </a:ext>
                  </a:extLst>
                </a:hlinkClick>
              </a:rPr>
              <a:t>guidance</a:t>
            </a:r>
            <a:r>
              <a:rPr lang="en-GB" sz="1200" dirty="0">
                <a:solidFill>
                  <a:schemeClr val="bg1"/>
                </a:solidFill>
                <a:latin typeface="Montserrat Medium"/>
              </a:rPr>
              <a:t> which will help you identify if your specific </a:t>
            </a:r>
            <a:r>
              <a:rPr lang="en-GB" sz="1200" u="sng" dirty="0">
                <a:solidFill>
                  <a:schemeClr val="bg1"/>
                </a:solidFill>
                <a:latin typeface="Montserrat Medium"/>
                <a:hlinkClick r:id="rId4">
                  <a:extLst>
                    <a:ext uri="{A12FA001-AC4F-418D-AE19-62706E023703}">
                      <ahyp:hlinkClr xmlns:ahyp="http://schemas.microsoft.com/office/drawing/2018/hyperlinkcolor" val="tx"/>
                    </a:ext>
                  </a:extLst>
                </a:hlinkClick>
              </a:rPr>
              <a:t>premises</a:t>
            </a:r>
            <a:r>
              <a:rPr lang="en-GB" sz="1200" dirty="0">
                <a:solidFill>
                  <a:schemeClr val="bg1"/>
                </a:solidFill>
                <a:latin typeface="Montserrat Medium"/>
              </a:rPr>
              <a:t> or </a:t>
            </a:r>
            <a:r>
              <a:rPr lang="en-GB" sz="1200" u="sng" dirty="0">
                <a:solidFill>
                  <a:schemeClr val="bg1"/>
                </a:solidFill>
                <a:latin typeface="Montserrat Medium"/>
                <a:hlinkClick r:id="rId5">
                  <a:extLst>
                    <a:ext uri="{A12FA001-AC4F-418D-AE19-62706E023703}">
                      <ahyp:hlinkClr xmlns:ahyp="http://schemas.microsoft.com/office/drawing/2018/hyperlinkcolor" val="tx"/>
                    </a:ext>
                  </a:extLst>
                </a:hlinkClick>
              </a:rPr>
              <a:t>event</a:t>
            </a:r>
            <a:r>
              <a:rPr lang="en-GB" sz="1200" dirty="0">
                <a:solidFill>
                  <a:schemeClr val="bg1"/>
                </a:solidFill>
                <a:latin typeface="Montserrat Medium"/>
              </a:rPr>
              <a:t> is in scope.</a:t>
            </a:r>
          </a:p>
          <a:p>
            <a:pPr>
              <a:spcAft>
                <a:spcPts val="600"/>
              </a:spcAft>
            </a:pPr>
            <a:r>
              <a:rPr lang="en-GB" sz="1200" dirty="0">
                <a:solidFill>
                  <a:srgbClr val="FFFFFF"/>
                </a:solidFill>
                <a:latin typeface="Montserrat Medium"/>
                <a:hlinkClick r:id="rId6">
                  <a:extLst>
                    <a:ext uri="{A12FA001-AC4F-418D-AE19-62706E023703}">
                      <ahyp:hlinkClr xmlns:ahyp="http://schemas.microsoft.com/office/drawing/2018/hyperlinkcolor" val="tx"/>
                    </a:ext>
                  </a:extLst>
                </a:hlinkClick>
              </a:rPr>
              <a:t>Sign up</a:t>
            </a:r>
            <a:r>
              <a:rPr lang="en-GB" sz="1200">
                <a:solidFill>
                  <a:schemeClr val="bg1"/>
                </a:solidFill>
                <a:latin typeface="Montserrat Medium"/>
              </a:rPr>
              <a:t> for updates from the SIA.</a:t>
            </a:r>
            <a:endParaRPr lang="en-GB">
              <a:solidFill>
                <a:schemeClr val="bg1"/>
              </a:solidFill>
            </a:endParaRPr>
          </a:p>
        </p:txBody>
      </p:sp>
      <p:sp>
        <p:nvSpPr>
          <p:cNvPr id="11" name="TextBox 10">
            <a:extLst>
              <a:ext uri="{FF2B5EF4-FFF2-40B4-BE49-F238E27FC236}">
                <a16:creationId xmlns:a16="http://schemas.microsoft.com/office/drawing/2014/main" id="{319F6578-F4BB-CBD4-4183-606A5D264135}"/>
              </a:ext>
            </a:extLst>
          </p:cNvPr>
          <p:cNvSpPr txBox="1"/>
          <p:nvPr/>
        </p:nvSpPr>
        <p:spPr>
          <a:xfrm>
            <a:off x="4425534" y="1736062"/>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LinkedIn</a:t>
            </a:r>
          </a:p>
        </p:txBody>
      </p:sp>
      <p:sp>
        <p:nvSpPr>
          <p:cNvPr id="12" name="TextBox 11">
            <a:extLst>
              <a:ext uri="{FF2B5EF4-FFF2-40B4-BE49-F238E27FC236}">
                <a16:creationId xmlns:a16="http://schemas.microsoft.com/office/drawing/2014/main" id="{354C727B-FBA7-C3A8-394D-944EBE48A171}"/>
              </a:ext>
            </a:extLst>
          </p:cNvPr>
          <p:cNvSpPr txBox="1"/>
          <p:nvPr/>
        </p:nvSpPr>
        <p:spPr>
          <a:xfrm>
            <a:off x="4429891" y="2090593"/>
            <a:ext cx="3434240" cy="3416320"/>
          </a:xfrm>
          <a:prstGeom prst="rect">
            <a:avLst/>
          </a:prstGeom>
          <a:noFill/>
        </p:spPr>
        <p:txBody>
          <a:bodyPr wrap="square" lIns="91440" tIns="45720" rIns="91440" bIns="45720" rtlCol="0" anchor="t">
            <a:spAutoFit/>
          </a:bodyPr>
          <a:lstStyle/>
          <a:p>
            <a:pPr>
              <a:spcBef>
                <a:spcPts val="600"/>
              </a:spcBef>
              <a:defRPr/>
            </a:pPr>
            <a:r>
              <a:rPr lang="en-GB" sz="1200">
                <a:solidFill>
                  <a:schemeClr val="bg1"/>
                </a:solidFill>
                <a:latin typeface="Montserrat Medium"/>
              </a:rPr>
              <a:t>Martyn’s Law Regulation is expected in 2027 and will help keep people safe at premises and events.  </a:t>
            </a:r>
          </a:p>
          <a:p>
            <a:pPr>
              <a:spcBef>
                <a:spcPts val="600"/>
              </a:spcBef>
              <a:defRPr/>
            </a:pPr>
            <a:r>
              <a:rPr lang="en-GB" sz="1200">
                <a:solidFill>
                  <a:schemeClr val="bg1"/>
                </a:solidFill>
                <a:latin typeface="Montserrat Medium"/>
              </a:rPr>
              <a:t>Now is the time to identify if you will be in scope and your requirements. </a:t>
            </a:r>
          </a:p>
          <a:p>
            <a:pPr lvl="0">
              <a:spcBef>
                <a:spcPts val="600"/>
              </a:spcBef>
              <a:defRPr/>
            </a:pPr>
            <a:r>
              <a:rPr lang="en-GB" sz="1200">
                <a:solidFill>
                  <a:schemeClr val="bg1"/>
                </a:solidFill>
                <a:latin typeface="Montserrat Medium"/>
              </a:rPr>
              <a:t>The @UKHome Office has produced </a:t>
            </a:r>
            <a:r>
              <a:rPr lang="en-GB" sz="1200" dirty="0">
                <a:solidFill>
                  <a:schemeClr val="bg1"/>
                </a:solidFill>
                <a:latin typeface="Montserrat Medium"/>
                <a:hlinkClick r:id="rId3">
                  <a:extLst>
                    <a:ext uri="{A12FA001-AC4F-418D-AE19-62706E023703}">
                      <ahyp:hlinkClr xmlns:ahyp="http://schemas.microsoft.com/office/drawing/2018/hyperlinkcolor" val="tx"/>
                    </a:ext>
                  </a:extLst>
                </a:hlinkClick>
              </a:rPr>
              <a:t>guidance</a:t>
            </a:r>
            <a:r>
              <a:rPr lang="en-GB" sz="1200">
                <a:solidFill>
                  <a:schemeClr val="bg1"/>
                </a:solidFill>
                <a:latin typeface="Montserrat Medium"/>
              </a:rPr>
              <a:t> which will help you identify if your specific </a:t>
            </a:r>
            <a:r>
              <a:rPr lang="en-GB" sz="1200" u="sng" dirty="0">
                <a:solidFill>
                  <a:schemeClr val="bg1"/>
                </a:solidFill>
                <a:latin typeface="Montserrat Medium"/>
                <a:hlinkClick r:id="rId4">
                  <a:extLst>
                    <a:ext uri="{A12FA001-AC4F-418D-AE19-62706E023703}">
                      <ahyp:hlinkClr xmlns:ahyp="http://schemas.microsoft.com/office/drawing/2018/hyperlinkcolor" val="tx"/>
                    </a:ext>
                  </a:extLst>
                </a:hlinkClick>
              </a:rPr>
              <a:t>premises</a:t>
            </a:r>
            <a:r>
              <a:rPr lang="en-GB" sz="1200">
                <a:solidFill>
                  <a:schemeClr val="bg1"/>
                </a:solidFill>
                <a:latin typeface="Montserrat Medium"/>
              </a:rPr>
              <a:t> or </a:t>
            </a:r>
            <a:r>
              <a:rPr lang="en-GB" sz="1200" u="sng" dirty="0">
                <a:solidFill>
                  <a:schemeClr val="bg1"/>
                </a:solidFill>
                <a:latin typeface="Montserrat Medium"/>
                <a:hlinkClick r:id="rId5">
                  <a:extLst>
                    <a:ext uri="{A12FA001-AC4F-418D-AE19-62706E023703}">
                      <ahyp:hlinkClr xmlns:ahyp="http://schemas.microsoft.com/office/drawing/2018/hyperlinkcolor" val="tx"/>
                    </a:ext>
                  </a:extLst>
                </a:hlinkClick>
              </a:rPr>
              <a:t>event</a:t>
            </a:r>
            <a:r>
              <a:rPr lang="en-GB" sz="1200">
                <a:solidFill>
                  <a:schemeClr val="bg1"/>
                </a:solidFill>
                <a:latin typeface="Montserrat Medium"/>
              </a:rPr>
              <a:t> is in scope. </a:t>
            </a:r>
          </a:p>
          <a:p>
            <a:pPr>
              <a:spcBef>
                <a:spcPts val="600"/>
              </a:spcBef>
              <a:defRPr/>
            </a:pPr>
            <a:r>
              <a:rPr lang="en-GB" sz="1200">
                <a:solidFill>
                  <a:schemeClr val="bg1"/>
                </a:solidFill>
                <a:latin typeface="Montserrat Medium"/>
              </a:rPr>
              <a:t>Further useful materials can be found on </a:t>
            </a:r>
            <a:r>
              <a:rPr lang="en-GB" sz="1200" dirty="0">
                <a:solidFill>
                  <a:schemeClr val="bg1"/>
                </a:solidFill>
                <a:latin typeface="Montserrat Medium"/>
                <a:hlinkClick r:id="rId7">
                  <a:extLst>
                    <a:ext uri="{A12FA001-AC4F-418D-AE19-62706E023703}">
                      <ahyp:hlinkClr xmlns:ahyp="http://schemas.microsoft.com/office/drawing/2018/hyperlinkcolor" val="tx"/>
                    </a:ext>
                  </a:extLst>
                </a:hlinkClick>
              </a:rPr>
              <a:t>Protect UK,</a:t>
            </a:r>
            <a:r>
              <a:rPr lang="en-GB" sz="1200">
                <a:solidFill>
                  <a:schemeClr val="bg1"/>
                </a:solidFill>
                <a:latin typeface="Montserrat Medium"/>
              </a:rPr>
              <a:t> which provides free advice, guidance and learning to help businesses and communities improve their response to the risk of terrorism</a:t>
            </a:r>
            <a:r>
              <a:rPr lang="en-GB" sz="1200" i="1">
                <a:solidFill>
                  <a:schemeClr val="bg1"/>
                </a:solidFill>
                <a:latin typeface="Montserrat Medium"/>
              </a:rPr>
              <a:t>.</a:t>
            </a:r>
          </a:p>
          <a:p>
            <a:pPr>
              <a:spcBef>
                <a:spcPts val="600"/>
              </a:spcBef>
              <a:defRPr/>
            </a:pPr>
            <a:r>
              <a:rPr lang="en-GB" sz="1200" dirty="0">
                <a:solidFill>
                  <a:schemeClr val="bg1"/>
                </a:solidFill>
                <a:latin typeface="Montserrat Medium"/>
                <a:hlinkClick r:id="rId6">
                  <a:extLst>
                    <a:ext uri="{A12FA001-AC4F-418D-AE19-62706E023703}">
                      <ahyp:hlinkClr xmlns:ahyp="http://schemas.microsoft.com/office/drawing/2018/hyperlinkcolor" val="tx"/>
                    </a:ext>
                  </a:extLst>
                </a:hlinkClick>
              </a:rPr>
              <a:t>Sign up</a:t>
            </a:r>
            <a:r>
              <a:rPr lang="en-GB" sz="1200">
                <a:solidFill>
                  <a:schemeClr val="bg1"/>
                </a:solidFill>
                <a:latin typeface="Montserrat Medium"/>
              </a:rPr>
              <a:t> for updates from the SIA  </a:t>
            </a:r>
            <a:r>
              <a:rPr lang="en-GB" sz="1200" b="1" u="sng" dirty="0">
                <a:solidFill>
                  <a:schemeClr val="bg1"/>
                </a:solidFill>
                <a:latin typeface="Montserrat Medium"/>
                <a:hlinkClick r:id="rId8">
                  <a:extLst>
                    <a:ext uri="{A12FA001-AC4F-418D-AE19-62706E023703}">
                      <ahyp:hlinkClr xmlns:ahyp="http://schemas.microsoft.com/office/drawing/2018/hyperlinkcolor" val="tx"/>
                    </a:ext>
                  </a:extLst>
                </a:hlinkClick>
              </a:rPr>
              <a:t>#martynslaw</a:t>
            </a:r>
            <a:r>
              <a:rPr lang="en-GB" sz="1200" b="1">
                <a:solidFill>
                  <a:schemeClr val="bg1"/>
                </a:solidFill>
                <a:latin typeface="Montserrat Medium"/>
              </a:rPr>
              <a:t> </a:t>
            </a:r>
            <a:r>
              <a:rPr lang="en-GB" sz="1200">
                <a:solidFill>
                  <a:schemeClr val="bg1"/>
                </a:solidFill>
                <a:latin typeface="Montserrat Medium"/>
              </a:rPr>
              <a:t>  </a:t>
            </a:r>
            <a:endParaRPr lang="en-GB">
              <a:solidFill>
                <a:schemeClr val="bg1"/>
              </a:solidFill>
              <a:latin typeface="Montserrat Medium"/>
            </a:endParaRPr>
          </a:p>
        </p:txBody>
      </p:sp>
      <p:sp>
        <p:nvSpPr>
          <p:cNvPr id="13" name="TextBox 12">
            <a:extLst>
              <a:ext uri="{FF2B5EF4-FFF2-40B4-BE49-F238E27FC236}">
                <a16:creationId xmlns:a16="http://schemas.microsoft.com/office/drawing/2014/main" id="{872BD122-B087-F7D3-F5D1-DB47A06E8837}"/>
              </a:ext>
            </a:extLst>
          </p:cNvPr>
          <p:cNvSpPr txBox="1"/>
          <p:nvPr/>
        </p:nvSpPr>
        <p:spPr>
          <a:xfrm>
            <a:off x="441883" y="4585954"/>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X</a:t>
            </a:r>
          </a:p>
        </p:txBody>
      </p:sp>
      <p:sp>
        <p:nvSpPr>
          <p:cNvPr id="14" name="TextBox 13">
            <a:extLst>
              <a:ext uri="{FF2B5EF4-FFF2-40B4-BE49-F238E27FC236}">
                <a16:creationId xmlns:a16="http://schemas.microsoft.com/office/drawing/2014/main" id="{9B962C47-2A14-9A3C-3BDC-5B5BEBA06786}"/>
              </a:ext>
            </a:extLst>
          </p:cNvPr>
          <p:cNvSpPr txBox="1"/>
          <p:nvPr/>
        </p:nvSpPr>
        <p:spPr>
          <a:xfrm>
            <a:off x="441882" y="4954999"/>
            <a:ext cx="3474237" cy="1200329"/>
          </a:xfrm>
          <a:prstGeom prst="rect">
            <a:avLst/>
          </a:prstGeom>
          <a:noFill/>
        </p:spPr>
        <p:txBody>
          <a:bodyPr wrap="square" lIns="91440" tIns="45720" rIns="91440" bIns="45720" rtlCol="0" anchor="t">
            <a:spAutoFit/>
          </a:bodyPr>
          <a:lstStyle/>
          <a:p>
            <a:pPr fontAlgn="base"/>
            <a:r>
              <a:rPr lang="en-GB" sz="1200">
                <a:solidFill>
                  <a:schemeClr val="bg1"/>
                </a:solidFill>
                <a:latin typeface="Montserrat Medium"/>
              </a:rPr>
              <a:t>The @UKHomeOffice has produced </a:t>
            </a:r>
            <a:r>
              <a:rPr lang="en-GB" sz="1200" dirty="0">
                <a:solidFill>
                  <a:schemeClr val="bg1"/>
                </a:solidFill>
                <a:latin typeface="Montserrat Medium"/>
                <a:hlinkClick r:id="rId3">
                  <a:extLst>
                    <a:ext uri="{A12FA001-AC4F-418D-AE19-62706E023703}">
                      <ahyp:hlinkClr xmlns:ahyp="http://schemas.microsoft.com/office/drawing/2018/hyperlinkcolor" val="tx"/>
                    </a:ext>
                  </a:extLst>
                </a:hlinkClick>
              </a:rPr>
              <a:t>guidance</a:t>
            </a:r>
            <a:r>
              <a:rPr lang="en-GB" sz="1200" dirty="0">
                <a:solidFill>
                  <a:schemeClr val="bg1"/>
                </a:solidFill>
                <a:latin typeface="Montserrat Medium"/>
              </a:rPr>
              <a:t> which will help you identify if your specific </a:t>
            </a:r>
            <a:r>
              <a:rPr lang="en-GB" sz="1200" u="sng" dirty="0">
                <a:solidFill>
                  <a:schemeClr val="bg1"/>
                </a:solidFill>
                <a:latin typeface="Montserrat Medium"/>
                <a:hlinkClick r:id="rId4">
                  <a:extLst>
                    <a:ext uri="{A12FA001-AC4F-418D-AE19-62706E023703}">
                      <ahyp:hlinkClr xmlns:ahyp="http://schemas.microsoft.com/office/drawing/2018/hyperlinkcolor" val="tx"/>
                    </a:ext>
                  </a:extLst>
                </a:hlinkClick>
              </a:rPr>
              <a:t>premises</a:t>
            </a:r>
            <a:r>
              <a:rPr lang="en-GB" sz="1200" dirty="0">
                <a:solidFill>
                  <a:schemeClr val="bg1"/>
                </a:solidFill>
                <a:latin typeface="Montserrat Medium"/>
              </a:rPr>
              <a:t> or </a:t>
            </a:r>
            <a:r>
              <a:rPr lang="en-GB" sz="1200" u="sng" dirty="0">
                <a:solidFill>
                  <a:schemeClr val="bg1"/>
                </a:solidFill>
                <a:latin typeface="Montserrat Medium"/>
                <a:hlinkClick r:id="rId5">
                  <a:extLst>
                    <a:ext uri="{A12FA001-AC4F-418D-AE19-62706E023703}">
                      <ahyp:hlinkClr xmlns:ahyp="http://schemas.microsoft.com/office/drawing/2018/hyperlinkcolor" val="tx"/>
                    </a:ext>
                  </a:extLst>
                </a:hlinkClick>
              </a:rPr>
              <a:t>event</a:t>
            </a:r>
            <a:r>
              <a:rPr lang="en-GB" sz="1200" dirty="0">
                <a:solidFill>
                  <a:schemeClr val="bg1"/>
                </a:solidFill>
                <a:latin typeface="Montserrat Medium"/>
              </a:rPr>
              <a:t> is in scope of Martyn’s Law before it comes into force, which is expected in Spring 2027.</a:t>
            </a:r>
            <a:r>
              <a:rPr lang="en-GB" sz="1200" b="1" u="sng" dirty="0">
                <a:solidFill>
                  <a:schemeClr val="bg1"/>
                </a:solidFill>
                <a:latin typeface="Montserrat Medium"/>
                <a:hlinkClick r:id="rId8">
                  <a:extLst>
                    <a:ext uri="{A12FA001-AC4F-418D-AE19-62706E023703}">
                      <ahyp:hlinkClr xmlns:ahyp="http://schemas.microsoft.com/office/drawing/2018/hyperlinkcolor" val="tx"/>
                    </a:ext>
                  </a:extLst>
                </a:hlinkClick>
              </a:rPr>
              <a:t>#martynslaw</a:t>
            </a:r>
            <a:r>
              <a:rPr lang="en-GB" sz="1200" b="1" dirty="0">
                <a:solidFill>
                  <a:schemeClr val="bg1"/>
                </a:solidFill>
                <a:latin typeface="Montserrat Medium"/>
              </a:rPr>
              <a:t> </a:t>
            </a:r>
            <a:r>
              <a:rPr lang="en-GB" sz="1200" dirty="0">
                <a:solidFill>
                  <a:schemeClr val="bg1"/>
                </a:solidFill>
                <a:latin typeface="Montserrat Medium"/>
              </a:rPr>
              <a:t>  </a:t>
            </a:r>
            <a:endParaRPr lang="en-US" dirty="0">
              <a:solidFill>
                <a:schemeClr val="bg1"/>
              </a:solidFill>
              <a:latin typeface="Montserrat Medium"/>
            </a:endParaRPr>
          </a:p>
        </p:txBody>
      </p:sp>
      <p:sp>
        <p:nvSpPr>
          <p:cNvPr id="20" name="TextBox 19">
            <a:extLst>
              <a:ext uri="{FF2B5EF4-FFF2-40B4-BE49-F238E27FC236}">
                <a16:creationId xmlns:a16="http://schemas.microsoft.com/office/drawing/2014/main" id="{8E834408-CCBC-E703-28DE-05FA32FD8285}"/>
              </a:ext>
            </a:extLst>
          </p:cNvPr>
          <p:cNvSpPr txBox="1"/>
          <p:nvPr/>
        </p:nvSpPr>
        <p:spPr>
          <a:xfrm>
            <a:off x="8324651" y="5280952"/>
            <a:ext cx="3502795" cy="276999"/>
          </a:xfrm>
          <a:prstGeom prst="rect">
            <a:avLst/>
          </a:prstGeom>
          <a:noFill/>
        </p:spPr>
        <p:txBody>
          <a:bodyPr wrap="square" lIns="91440" tIns="45720" rIns="91440" bIns="45720" rtlCol="0" anchor="t">
            <a:spAutoFit/>
          </a:bodyPr>
          <a:lstStyle/>
          <a:p>
            <a:pPr algn="ctr" fontAlgn="base">
              <a:spcAft>
                <a:spcPts val="600"/>
              </a:spcAft>
            </a:pPr>
            <a:r>
              <a:rPr lang="en-GB" sz="1200" i="1">
                <a:solidFill>
                  <a:schemeClr val="tx1">
                    <a:lumMod val="50000"/>
                    <a:lumOff val="50000"/>
                  </a:schemeClr>
                </a:solidFill>
                <a:latin typeface="Montserrat SemiBold"/>
                <a:hlinkClick r:id="rId9"/>
              </a:rPr>
              <a:t>Image</a:t>
            </a:r>
            <a:r>
              <a:rPr lang="en-GB" sz="1200" i="1">
                <a:solidFill>
                  <a:schemeClr val="tx1">
                    <a:lumMod val="50000"/>
                    <a:lumOff val="50000"/>
                  </a:schemeClr>
                </a:solidFill>
                <a:latin typeface="Montserrat SemiBold"/>
              </a:rPr>
              <a:t> suggestion for social post</a:t>
            </a:r>
            <a:endParaRPr lang="en-GB" i="1">
              <a:solidFill>
                <a:schemeClr val="tx1">
                  <a:lumMod val="50000"/>
                  <a:lumOff val="50000"/>
                </a:schemeClr>
              </a:solidFill>
              <a:latin typeface="Montserrat SemiBold"/>
            </a:endParaRPr>
          </a:p>
        </p:txBody>
      </p:sp>
    </p:spTree>
    <p:extLst>
      <p:ext uri="{BB962C8B-B14F-4D97-AF65-F5344CB8AC3E}">
        <p14:creationId xmlns:p14="http://schemas.microsoft.com/office/powerpoint/2010/main" val="381968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C6C21-00B8-F7EB-886E-F74BF3BB15FE}"/>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4FC7C5A9-8570-F460-5E79-FFBCD17FD252}"/>
              </a:ext>
            </a:extLst>
          </p:cNvPr>
          <p:cNvPicPr>
            <a:picLocks noChangeAspect="1"/>
          </p:cNvPicPr>
          <p:nvPr/>
        </p:nvPicPr>
        <p:blipFill>
          <a:blip r:embed="rId2">
            <a:extLst>
              <a:ext uri="{28A0092B-C50C-407E-A947-70E740481C1C}">
                <a14:useLocalDpi xmlns:a14="http://schemas.microsoft.com/office/drawing/2010/main" val="0"/>
              </a:ext>
            </a:extLst>
          </a:blip>
          <a:srcRect l="8303" t="9238" r="34766" b="2592"/>
          <a:stretch>
            <a:fillRect/>
          </a:stretch>
        </p:blipFill>
        <p:spPr>
          <a:xfrm>
            <a:off x="8059263" y="1339913"/>
            <a:ext cx="3665121" cy="3784137"/>
          </a:xfrm>
          <a:prstGeom prst="rect">
            <a:avLst/>
          </a:prstGeom>
        </p:spPr>
      </p:pic>
      <p:sp>
        <p:nvSpPr>
          <p:cNvPr id="16" name="Rectangle 13">
            <a:extLst>
              <a:ext uri="{FF2B5EF4-FFF2-40B4-BE49-F238E27FC236}">
                <a16:creationId xmlns:a16="http://schemas.microsoft.com/office/drawing/2014/main" id="{7D6466B5-3D0B-3F41-B69E-83F3F9F92AD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1C9C4BD9-BF64-F33C-4DFF-1CDF754235F2}"/>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le 1">
            <a:extLst>
              <a:ext uri="{FF2B5EF4-FFF2-40B4-BE49-F238E27FC236}">
                <a16:creationId xmlns:a16="http://schemas.microsoft.com/office/drawing/2014/main" id="{06FAB4D2-A8F6-0ACF-7507-AC0C5F025B0E}"/>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a:cs typeface="Arial"/>
              </a:rPr>
              <a:t>Social posts – the aim of Martyn's Law </a:t>
            </a:r>
            <a:endParaRPr lang="en-GB" sz="2800">
              <a:solidFill>
                <a:srgbClr val="00548A"/>
              </a:solidFill>
              <a:latin typeface="Montserrat SemiBold"/>
              <a:cs typeface="Arial"/>
            </a:endParaRPr>
          </a:p>
        </p:txBody>
      </p:sp>
      <p:sp>
        <p:nvSpPr>
          <p:cNvPr id="8" name="Rectangle 7">
            <a:extLst>
              <a:ext uri="{FF2B5EF4-FFF2-40B4-BE49-F238E27FC236}">
                <a16:creationId xmlns:a16="http://schemas.microsoft.com/office/drawing/2014/main" id="{4A1BCBD9-C561-A751-51BD-34D5D8A1685B}"/>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9983F294-77F9-4FFF-B29B-B42D9D161F39}"/>
              </a:ext>
            </a:extLst>
          </p:cNvPr>
          <p:cNvSpPr/>
          <p:nvPr/>
        </p:nvSpPr>
        <p:spPr>
          <a:xfrm>
            <a:off x="362802" y="1339913"/>
            <a:ext cx="3769936" cy="3045077"/>
          </a:xfrm>
          <a:prstGeom prst="roundRect">
            <a:avLst>
              <a:gd name="adj" fmla="val 8611"/>
            </a:avLst>
          </a:prstGeom>
          <a:solidFill>
            <a:srgbClr val="22A2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AF2BAA32-A79E-3F41-C4F4-B99C062F7CA7}"/>
              </a:ext>
            </a:extLst>
          </p:cNvPr>
          <p:cNvSpPr/>
          <p:nvPr/>
        </p:nvSpPr>
        <p:spPr>
          <a:xfrm>
            <a:off x="4262635" y="1339913"/>
            <a:ext cx="3500927" cy="3638740"/>
          </a:xfrm>
          <a:prstGeom prst="roundRect">
            <a:avLst>
              <a:gd name="adj" fmla="val 8611"/>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469A7E4-E8FD-15C0-E2D1-42B8E5F45085}"/>
              </a:ext>
            </a:extLst>
          </p:cNvPr>
          <p:cNvSpPr txBox="1"/>
          <p:nvPr/>
        </p:nvSpPr>
        <p:spPr>
          <a:xfrm>
            <a:off x="4401237" y="1460059"/>
            <a:ext cx="3131429"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Facebook / Instagram</a:t>
            </a:r>
          </a:p>
        </p:txBody>
      </p:sp>
      <p:sp>
        <p:nvSpPr>
          <p:cNvPr id="9" name="TextBox 8">
            <a:extLst>
              <a:ext uri="{FF2B5EF4-FFF2-40B4-BE49-F238E27FC236}">
                <a16:creationId xmlns:a16="http://schemas.microsoft.com/office/drawing/2014/main" id="{5F2A5261-85EC-789D-E266-5A49D5521DDC}"/>
              </a:ext>
            </a:extLst>
          </p:cNvPr>
          <p:cNvSpPr txBox="1"/>
          <p:nvPr/>
        </p:nvSpPr>
        <p:spPr>
          <a:xfrm>
            <a:off x="4401236" y="1815056"/>
            <a:ext cx="3002454" cy="2939266"/>
          </a:xfrm>
          <a:prstGeom prst="rect">
            <a:avLst/>
          </a:prstGeom>
          <a:noFill/>
        </p:spPr>
        <p:txBody>
          <a:bodyPr wrap="square" lIns="91440" tIns="45720" rIns="91440" bIns="45720" rtlCol="0" anchor="t">
            <a:spAutoFit/>
          </a:bodyPr>
          <a:lstStyle/>
          <a:p>
            <a:pPr>
              <a:spcAft>
                <a:spcPts val="600"/>
              </a:spcAft>
              <a:defRPr/>
            </a:pPr>
            <a:r>
              <a:rPr lang="en-GB" sz="1200" dirty="0">
                <a:solidFill>
                  <a:schemeClr val="bg1"/>
                </a:solidFill>
                <a:latin typeface="Montserrat Medium"/>
              </a:rPr>
              <a:t> Martyn’s Law aims to make people safer by ensuring premises and events have appropriate plans in place in case of an act of terrorism. It is named after Martyn Hett, one of the twenty-two people killed in the </a:t>
            </a:r>
            <a:r>
              <a:rPr lang="en-GB" sz="1200">
                <a:solidFill>
                  <a:schemeClr val="bg1"/>
                </a:solidFill>
                <a:latin typeface="Montserrat Medium"/>
              </a:rPr>
              <a:t>Manchester Arena attack.</a:t>
            </a:r>
          </a:p>
          <a:p>
            <a:pPr lvl="0">
              <a:spcAft>
                <a:spcPts val="600"/>
              </a:spcAft>
              <a:defRPr/>
            </a:pPr>
            <a:r>
              <a:rPr lang="en-GB" sz="1200" dirty="0">
                <a:solidFill>
                  <a:schemeClr val="bg1"/>
                </a:solidFill>
                <a:latin typeface="Montserrat Medium"/>
              </a:rPr>
              <a:t>As the regulator, @theSIAuk is there to support those responsible for qualifying premises </a:t>
            </a:r>
            <a:r>
              <a:rPr lang="en-GB" sz="1200">
                <a:solidFill>
                  <a:schemeClr val="bg1"/>
                </a:solidFill>
                <a:latin typeface="Montserrat Medium"/>
              </a:rPr>
              <a:t>and events to comply and help </a:t>
            </a:r>
            <a:r>
              <a:rPr lang="en-GB" sz="1200" dirty="0">
                <a:solidFill>
                  <a:schemeClr val="bg1"/>
                </a:solidFill>
                <a:latin typeface="Montserrat Medium"/>
              </a:rPr>
              <a:t>them understand what they need to do to prepare. If you’d like to receive updates from the SIA, you can </a:t>
            </a:r>
            <a:r>
              <a:rPr lang="en-GB" sz="1200" u="sng" dirty="0">
                <a:solidFill>
                  <a:schemeClr val="bg1"/>
                </a:solidFill>
                <a:latin typeface="Montserrat Medium"/>
                <a:hlinkClick r:id="rId3">
                  <a:extLst>
                    <a:ext uri="{A12FA001-AC4F-418D-AE19-62706E023703}">
                      <ahyp:hlinkClr xmlns:ahyp="http://schemas.microsoft.com/office/drawing/2018/hyperlinkcolor" val="tx"/>
                    </a:ext>
                  </a:extLst>
                </a:hlinkClick>
              </a:rPr>
              <a:t>sign up now</a:t>
            </a:r>
            <a:r>
              <a:rPr lang="en-GB" sz="1200" dirty="0">
                <a:solidFill>
                  <a:schemeClr val="bg1"/>
                </a:solidFill>
                <a:latin typeface="Montserrat Medium"/>
              </a:rPr>
              <a:t>.</a:t>
            </a:r>
          </a:p>
        </p:txBody>
      </p:sp>
      <p:sp>
        <p:nvSpPr>
          <p:cNvPr id="10" name="TextBox 9">
            <a:extLst>
              <a:ext uri="{FF2B5EF4-FFF2-40B4-BE49-F238E27FC236}">
                <a16:creationId xmlns:a16="http://schemas.microsoft.com/office/drawing/2014/main" id="{9553DF5D-04D2-FDC8-8297-4D82BD790F05}"/>
              </a:ext>
            </a:extLst>
          </p:cNvPr>
          <p:cNvSpPr txBox="1"/>
          <p:nvPr/>
        </p:nvSpPr>
        <p:spPr>
          <a:xfrm>
            <a:off x="496107" y="1445725"/>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LinkedIn</a:t>
            </a:r>
          </a:p>
        </p:txBody>
      </p:sp>
      <p:sp>
        <p:nvSpPr>
          <p:cNvPr id="11" name="TextBox 10">
            <a:extLst>
              <a:ext uri="{FF2B5EF4-FFF2-40B4-BE49-F238E27FC236}">
                <a16:creationId xmlns:a16="http://schemas.microsoft.com/office/drawing/2014/main" id="{2D408139-8AC1-75A6-B9CE-04874F4FE9B7}"/>
              </a:ext>
            </a:extLst>
          </p:cNvPr>
          <p:cNvSpPr txBox="1"/>
          <p:nvPr/>
        </p:nvSpPr>
        <p:spPr>
          <a:xfrm>
            <a:off x="510621" y="1789104"/>
            <a:ext cx="3493332" cy="2712192"/>
          </a:xfrm>
          <a:prstGeom prst="rect">
            <a:avLst/>
          </a:prstGeom>
          <a:noFill/>
        </p:spPr>
        <p:txBody>
          <a:bodyPr wrap="square" lIns="91440" tIns="45720" rIns="91440" bIns="45720" rtlCol="0" anchor="t">
            <a:spAutoFit/>
          </a:bodyPr>
          <a:lstStyle/>
          <a:p>
            <a:pPr fontAlgn="base">
              <a:spcAft>
                <a:spcPts val="600"/>
              </a:spcAft>
              <a:defRPr/>
            </a:pPr>
            <a:r>
              <a:rPr lang="en-GB" sz="1200">
                <a:solidFill>
                  <a:schemeClr val="bg1"/>
                </a:solidFill>
                <a:latin typeface="Montserrat Medium"/>
              </a:rPr>
              <a:t>The @Security Industry Authority is the regulator for Martyn’s Law, which  is expected to come into force in Spring 2027. The aim of this law is  to reduce the risk of harm at public premises and events in the event of a terrorist attack. </a:t>
            </a:r>
          </a:p>
          <a:p>
            <a:pPr fontAlgn="base">
              <a:spcAft>
                <a:spcPts val="600"/>
              </a:spcAft>
            </a:pPr>
            <a:r>
              <a:rPr lang="en-GB" sz="1200">
                <a:solidFill>
                  <a:schemeClr val="bg1"/>
                </a:solidFill>
                <a:latin typeface="Montserrat Medium"/>
              </a:rPr>
              <a:t>As the regulator, the SIA will support those responsible for premises and events in scope to comply. If you’d like to receive updates from the SIA, you can </a:t>
            </a:r>
            <a:r>
              <a:rPr lang="en-GB" sz="1200" u="sng" dirty="0">
                <a:solidFill>
                  <a:schemeClr val="bg1"/>
                </a:solidFill>
                <a:latin typeface="Montserrat Medium"/>
                <a:hlinkClick r:id="rId3">
                  <a:extLst>
                    <a:ext uri="{A12FA001-AC4F-418D-AE19-62706E023703}">
                      <ahyp:hlinkClr xmlns:ahyp="http://schemas.microsoft.com/office/drawing/2018/hyperlinkcolor" val="tx"/>
                    </a:ext>
                  </a:extLst>
                </a:hlinkClick>
              </a:rPr>
              <a:t>sign up now</a:t>
            </a:r>
            <a:r>
              <a:rPr lang="en-GB" sz="1200">
                <a:solidFill>
                  <a:schemeClr val="bg1"/>
                </a:solidFill>
                <a:latin typeface="Montserrat Medium"/>
              </a:rPr>
              <a:t>. </a:t>
            </a:r>
          </a:p>
          <a:p>
            <a:pPr fontAlgn="base">
              <a:spcAft>
                <a:spcPts val="600"/>
              </a:spcAft>
            </a:pPr>
            <a:r>
              <a:rPr lang="en-GB" sz="1200" b="1" u="sng" dirty="0">
                <a:solidFill>
                  <a:schemeClr val="bg1"/>
                </a:solidFill>
                <a:latin typeface="Montserrat Medium"/>
                <a:hlinkClick r:id="rId4">
                  <a:extLst>
                    <a:ext uri="{A12FA001-AC4F-418D-AE19-62706E023703}">
                      <ahyp:hlinkClr xmlns:ahyp="http://schemas.microsoft.com/office/drawing/2018/hyperlinkcolor" val="tx"/>
                    </a:ext>
                  </a:extLst>
                </a:hlinkClick>
              </a:rPr>
              <a:t>#martynslaw</a:t>
            </a:r>
            <a:r>
              <a:rPr lang="en-GB" sz="1200" b="1">
                <a:solidFill>
                  <a:schemeClr val="bg1"/>
                </a:solidFill>
                <a:latin typeface="Montserrat Medium"/>
              </a:rPr>
              <a:t> </a:t>
            </a:r>
            <a:r>
              <a:rPr lang="en-GB" sz="1200">
                <a:solidFill>
                  <a:schemeClr val="bg1"/>
                </a:solidFill>
                <a:latin typeface="Montserrat Medium"/>
              </a:rPr>
              <a:t>  </a:t>
            </a:r>
          </a:p>
        </p:txBody>
      </p:sp>
      <p:grpSp>
        <p:nvGrpSpPr>
          <p:cNvPr id="21" name="Group 20">
            <a:extLst>
              <a:ext uri="{FF2B5EF4-FFF2-40B4-BE49-F238E27FC236}">
                <a16:creationId xmlns:a16="http://schemas.microsoft.com/office/drawing/2014/main" id="{90E2229A-ED7E-CDE3-5D2C-F5BF35B20387}"/>
              </a:ext>
            </a:extLst>
          </p:cNvPr>
          <p:cNvGrpSpPr/>
          <p:nvPr/>
        </p:nvGrpSpPr>
        <p:grpSpPr>
          <a:xfrm>
            <a:off x="362802" y="4496255"/>
            <a:ext cx="3769937" cy="1820462"/>
            <a:chOff x="8164462" y="1339915"/>
            <a:chExt cx="3769937" cy="1820462"/>
          </a:xfrm>
        </p:grpSpPr>
        <p:sp>
          <p:nvSpPr>
            <p:cNvPr id="2" name="Rectangle: Rounded Corners 1">
              <a:extLst>
                <a:ext uri="{FF2B5EF4-FFF2-40B4-BE49-F238E27FC236}">
                  <a16:creationId xmlns:a16="http://schemas.microsoft.com/office/drawing/2014/main" id="{75ECF308-59CF-7A46-AE80-6A98E45ED4FD}"/>
                </a:ext>
              </a:extLst>
            </p:cNvPr>
            <p:cNvSpPr/>
            <p:nvPr/>
          </p:nvSpPr>
          <p:spPr>
            <a:xfrm>
              <a:off x="8164462" y="1339915"/>
              <a:ext cx="3769937" cy="1820462"/>
            </a:xfrm>
            <a:prstGeom prst="roundRect">
              <a:avLst>
                <a:gd name="adj" fmla="val 8611"/>
              </a:avLst>
            </a:prstGeom>
            <a:solidFill>
              <a:srgbClr val="E96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44315E5-4969-99FA-CCB1-223C7AEC8DB6}"/>
                </a:ext>
              </a:extLst>
            </p:cNvPr>
            <p:cNvSpPr txBox="1"/>
            <p:nvPr/>
          </p:nvSpPr>
          <p:spPr>
            <a:xfrm>
              <a:off x="8297768" y="1486191"/>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X</a:t>
              </a:r>
            </a:p>
          </p:txBody>
        </p:sp>
        <p:sp>
          <p:nvSpPr>
            <p:cNvPr id="13" name="TextBox 12">
              <a:extLst>
                <a:ext uri="{FF2B5EF4-FFF2-40B4-BE49-F238E27FC236}">
                  <a16:creationId xmlns:a16="http://schemas.microsoft.com/office/drawing/2014/main" id="{CDD4AB81-160C-77D7-8BF0-91B8E05BE883}"/>
                </a:ext>
              </a:extLst>
            </p:cNvPr>
            <p:cNvSpPr txBox="1"/>
            <p:nvPr/>
          </p:nvSpPr>
          <p:spPr>
            <a:xfrm>
              <a:off x="8297767" y="1822313"/>
              <a:ext cx="3484667" cy="1200329"/>
            </a:xfrm>
            <a:prstGeom prst="rect">
              <a:avLst/>
            </a:prstGeom>
            <a:noFill/>
          </p:spPr>
          <p:txBody>
            <a:bodyPr wrap="square" rtlCol="0">
              <a:spAutoFit/>
            </a:bodyPr>
            <a:lstStyle/>
            <a:p>
              <a:pPr lvl="0">
                <a:defRPr/>
              </a:pPr>
              <a:r>
                <a:rPr lang="en-GB" sz="1200">
                  <a:solidFill>
                    <a:schemeClr val="bg1"/>
                  </a:solidFill>
                  <a:latin typeface="Montserrat Medium" panose="00000600000000000000" pitchFamily="2" charset="0"/>
                </a:rPr>
                <a:t>As the regulator of Martyn’s Law, @theSIAuk is there to support those responsible for qualifying premises and events to comply.</a:t>
              </a:r>
            </a:p>
            <a:p>
              <a:pPr lvl="0">
                <a:defRPr/>
              </a:pPr>
              <a:r>
                <a:rPr lang="en-GB" sz="1200">
                  <a:solidFill>
                    <a:schemeClr val="bg1"/>
                  </a:solidFill>
                  <a:latin typeface="Montserrat Medium" panose="00000600000000000000" pitchFamily="2" charset="0"/>
                  <a:hlinkClick r:id="rId3">
                    <a:extLst>
                      <a:ext uri="{A12FA001-AC4F-418D-AE19-62706E023703}">
                        <ahyp:hlinkClr xmlns:ahyp="http://schemas.microsoft.com/office/drawing/2018/hyperlinkcolor" val="tx"/>
                      </a:ext>
                    </a:extLst>
                  </a:hlinkClick>
                </a:rPr>
                <a:t>Sign up </a:t>
              </a:r>
              <a:r>
                <a:rPr lang="en-GB" sz="1200">
                  <a:solidFill>
                    <a:schemeClr val="bg1"/>
                  </a:solidFill>
                  <a:latin typeface="Montserrat Medium" panose="00000600000000000000" pitchFamily="2" charset="0"/>
                </a:rPr>
                <a:t>to receive updates</a:t>
              </a:r>
            </a:p>
            <a:p>
              <a:pPr lvl="0">
                <a:defRPr/>
              </a:pPr>
              <a:r>
                <a:rPr lang="en-GB" sz="1200" b="1" u="sng">
                  <a:solidFill>
                    <a:schemeClr val="bg1"/>
                  </a:solidFill>
                  <a:latin typeface="Montserrat Medium" panose="00000600000000000000" pitchFamily="2" charset="0"/>
                  <a:hlinkClick r:id="rId4">
                    <a:extLst>
                      <a:ext uri="{A12FA001-AC4F-418D-AE19-62706E023703}">
                        <ahyp:hlinkClr xmlns:ahyp="http://schemas.microsoft.com/office/drawing/2018/hyperlinkcolor" val="tx"/>
                      </a:ext>
                    </a:extLst>
                  </a:hlinkClick>
                </a:rPr>
                <a:t>#martynslaw</a:t>
              </a:r>
              <a:r>
                <a:rPr lang="en-GB" sz="1200" b="1">
                  <a:solidFill>
                    <a:schemeClr val="bg1"/>
                  </a:solidFill>
                  <a:latin typeface="Montserrat Medium" panose="00000600000000000000" pitchFamily="2" charset="0"/>
                </a:rPr>
                <a:t> </a:t>
              </a:r>
              <a:r>
                <a:rPr lang="en-GB" sz="1200">
                  <a:solidFill>
                    <a:schemeClr val="bg1"/>
                  </a:solidFill>
                  <a:latin typeface="Montserrat Medium" panose="00000600000000000000" pitchFamily="2" charset="0"/>
                </a:rPr>
                <a:t>  </a:t>
              </a:r>
            </a:p>
          </p:txBody>
        </p:sp>
      </p:grpSp>
      <p:sp>
        <p:nvSpPr>
          <p:cNvPr id="26" name="TextBox 25">
            <a:extLst>
              <a:ext uri="{FF2B5EF4-FFF2-40B4-BE49-F238E27FC236}">
                <a16:creationId xmlns:a16="http://schemas.microsoft.com/office/drawing/2014/main" id="{60580309-635D-B220-CF21-6077A61BB92F}"/>
              </a:ext>
            </a:extLst>
          </p:cNvPr>
          <p:cNvSpPr txBox="1"/>
          <p:nvPr/>
        </p:nvSpPr>
        <p:spPr>
          <a:xfrm>
            <a:off x="8193098" y="5267986"/>
            <a:ext cx="3502795" cy="276999"/>
          </a:xfrm>
          <a:prstGeom prst="rect">
            <a:avLst/>
          </a:prstGeom>
          <a:noFill/>
        </p:spPr>
        <p:txBody>
          <a:bodyPr wrap="square" lIns="91440" tIns="45720" rIns="91440" bIns="45720" rtlCol="0" anchor="t">
            <a:spAutoFit/>
          </a:bodyPr>
          <a:lstStyle/>
          <a:p>
            <a:pPr algn="ctr" fontAlgn="base">
              <a:spcAft>
                <a:spcPts val="600"/>
              </a:spcAft>
            </a:pPr>
            <a:r>
              <a:rPr lang="en-GB" sz="1200" i="1">
                <a:solidFill>
                  <a:schemeClr val="tx1">
                    <a:lumMod val="50000"/>
                    <a:lumOff val="50000"/>
                  </a:schemeClr>
                </a:solidFill>
                <a:latin typeface="Montserrat SemiBold"/>
                <a:hlinkClick r:id="rId5"/>
              </a:rPr>
              <a:t>Image</a:t>
            </a:r>
            <a:r>
              <a:rPr lang="en-GB" sz="1200" i="1">
                <a:solidFill>
                  <a:schemeClr val="tx1">
                    <a:lumMod val="50000"/>
                    <a:lumOff val="50000"/>
                  </a:schemeClr>
                </a:solidFill>
                <a:latin typeface="Montserrat SemiBold"/>
              </a:rPr>
              <a:t> suggestion for social post</a:t>
            </a:r>
            <a:endParaRPr lang="en-GB" i="1">
              <a:solidFill>
                <a:schemeClr val="tx1">
                  <a:lumMod val="50000"/>
                  <a:lumOff val="50000"/>
                </a:schemeClr>
              </a:solidFill>
              <a:latin typeface="Montserrat SemiBold"/>
            </a:endParaRPr>
          </a:p>
        </p:txBody>
      </p:sp>
    </p:spTree>
    <p:extLst>
      <p:ext uri="{BB962C8B-B14F-4D97-AF65-F5344CB8AC3E}">
        <p14:creationId xmlns:p14="http://schemas.microsoft.com/office/powerpoint/2010/main" val="3366382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7F1B5-A16B-5394-53B8-58D2AEC5BA5D}"/>
            </a:ext>
          </a:extLst>
        </p:cNvPr>
        <p:cNvGrpSpPr/>
        <p:nvPr/>
      </p:nvGrpSpPr>
      <p:grpSpPr>
        <a:xfrm>
          <a:off x="0" y="0"/>
          <a:ext cx="0" cy="0"/>
          <a:chOff x="0" y="0"/>
          <a:chExt cx="0" cy="0"/>
        </a:xfrm>
      </p:grpSpPr>
      <p:sp>
        <p:nvSpPr>
          <p:cNvPr id="16" name="Rectangle 13">
            <a:extLst>
              <a:ext uri="{FF2B5EF4-FFF2-40B4-BE49-F238E27FC236}">
                <a16:creationId xmlns:a16="http://schemas.microsoft.com/office/drawing/2014/main" id="{BF559416-2525-2C2C-27D5-F09DF800798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14">
            <a:extLst>
              <a:ext uri="{FF2B5EF4-FFF2-40B4-BE49-F238E27FC236}">
                <a16:creationId xmlns:a16="http://schemas.microsoft.com/office/drawing/2014/main" id="{EC9DF75A-F5BD-3EB6-DBC6-DCB4B459B355}"/>
              </a:ext>
            </a:extLst>
          </p:cNvPr>
          <p:cNvSpPr>
            <a:spLocks noChangeArrowheads="1"/>
          </p:cNvSpPr>
          <p:nvPr/>
        </p:nvSpPr>
        <p:spPr bwMode="auto">
          <a:xfrm>
            <a:off x="0" y="2079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7">
            <a:extLst>
              <a:ext uri="{FF2B5EF4-FFF2-40B4-BE49-F238E27FC236}">
                <a16:creationId xmlns:a16="http://schemas.microsoft.com/office/drawing/2014/main" id="{EE928EDF-BCB5-F728-8830-314247704CDC}"/>
              </a:ext>
            </a:extLst>
          </p:cNvPr>
          <p:cNvSpPr/>
          <p:nvPr/>
        </p:nvSpPr>
        <p:spPr>
          <a:xfrm>
            <a:off x="137380" y="120207"/>
            <a:ext cx="4241610" cy="2404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911FC3B7-918B-66B9-2F7D-91EEDC7F2482}"/>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a:cs typeface="Arial"/>
              </a:rPr>
              <a:t>Social posts – scope of Martyn's Law </a:t>
            </a:r>
            <a:endParaRPr lang="en-GB" sz="2800">
              <a:solidFill>
                <a:srgbClr val="00548A"/>
              </a:solidFill>
              <a:latin typeface="Montserrat SemiBold"/>
              <a:cs typeface="Arial"/>
            </a:endParaRPr>
          </a:p>
        </p:txBody>
      </p:sp>
      <p:sp>
        <p:nvSpPr>
          <p:cNvPr id="4" name="Rectangle: Rounded Corners 3">
            <a:extLst>
              <a:ext uri="{FF2B5EF4-FFF2-40B4-BE49-F238E27FC236}">
                <a16:creationId xmlns:a16="http://schemas.microsoft.com/office/drawing/2014/main" id="{3499115C-0522-FF83-82DE-9F4F9D73574F}"/>
              </a:ext>
            </a:extLst>
          </p:cNvPr>
          <p:cNvSpPr/>
          <p:nvPr/>
        </p:nvSpPr>
        <p:spPr>
          <a:xfrm>
            <a:off x="257601" y="1339913"/>
            <a:ext cx="4474836" cy="2853301"/>
          </a:xfrm>
          <a:prstGeom prst="roundRect">
            <a:avLst>
              <a:gd name="adj" fmla="val 8611"/>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722E876C-3295-395D-0435-1D68C3C51EC0}"/>
              </a:ext>
            </a:extLst>
          </p:cNvPr>
          <p:cNvSpPr/>
          <p:nvPr/>
        </p:nvSpPr>
        <p:spPr>
          <a:xfrm>
            <a:off x="4929705" y="1339913"/>
            <a:ext cx="2979336" cy="4984622"/>
          </a:xfrm>
          <a:prstGeom prst="roundRect">
            <a:avLst>
              <a:gd name="adj" fmla="val 8611"/>
            </a:avLst>
          </a:prstGeom>
          <a:solidFill>
            <a:srgbClr val="22A2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4C44A06-B47D-CCE9-BC88-0B7B73A0438C}"/>
              </a:ext>
            </a:extLst>
          </p:cNvPr>
          <p:cNvSpPr txBox="1"/>
          <p:nvPr/>
        </p:nvSpPr>
        <p:spPr>
          <a:xfrm>
            <a:off x="417565" y="1482116"/>
            <a:ext cx="3614057"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Facebook / Instagram</a:t>
            </a:r>
          </a:p>
        </p:txBody>
      </p:sp>
      <p:sp>
        <p:nvSpPr>
          <p:cNvPr id="9" name="TextBox 8">
            <a:extLst>
              <a:ext uri="{FF2B5EF4-FFF2-40B4-BE49-F238E27FC236}">
                <a16:creationId xmlns:a16="http://schemas.microsoft.com/office/drawing/2014/main" id="{4776A98E-C7C9-2DB5-1BC1-4606ED441B76}"/>
              </a:ext>
            </a:extLst>
          </p:cNvPr>
          <p:cNvSpPr txBox="1"/>
          <p:nvPr/>
        </p:nvSpPr>
        <p:spPr>
          <a:xfrm>
            <a:off x="417564" y="1859688"/>
            <a:ext cx="4132151" cy="2169825"/>
          </a:xfrm>
          <a:prstGeom prst="rect">
            <a:avLst/>
          </a:prstGeom>
          <a:noFill/>
        </p:spPr>
        <p:txBody>
          <a:bodyPr wrap="square" lIns="91440" tIns="45720" rIns="91440" bIns="45720" rtlCol="0" anchor="t">
            <a:spAutoFit/>
          </a:bodyPr>
          <a:lstStyle/>
          <a:p>
            <a:pPr lvl="0">
              <a:spcAft>
                <a:spcPts val="600"/>
              </a:spcAft>
              <a:defRPr/>
            </a:pPr>
            <a:r>
              <a:rPr lang="en-GB" sz="1200">
                <a:solidFill>
                  <a:schemeClr val="bg1"/>
                </a:solidFill>
                <a:latin typeface="Montserrat Medium" panose="00000600000000000000" pitchFamily="2" charset="0"/>
              </a:rPr>
              <a:t>Martyn’s Law Regulation is coming in 2027 and will help keep people safe at premises and events.  </a:t>
            </a:r>
          </a:p>
          <a:p>
            <a:pPr lvl="0">
              <a:spcAft>
                <a:spcPts val="600"/>
              </a:spcAft>
              <a:defRPr/>
            </a:pPr>
            <a:r>
              <a:rPr lang="en-GB" sz="1200">
                <a:solidFill>
                  <a:schemeClr val="bg1"/>
                </a:solidFill>
                <a:latin typeface="Montserrat Medium" panose="00000600000000000000" pitchFamily="2" charset="0"/>
              </a:rPr>
              <a:t>If your premises or event is in scope, it’s worth starting to think about what you will need to do:</a:t>
            </a:r>
          </a:p>
          <a:p>
            <a:pPr lvl="0" fontAlgn="base">
              <a:spcAft>
                <a:spcPts val="600"/>
              </a:spcAft>
              <a:defRPr/>
            </a:pPr>
            <a:r>
              <a:rPr lang="en-GB" sz="1200">
                <a:solidFill>
                  <a:schemeClr val="bg1"/>
                </a:solidFill>
                <a:latin typeface="Montserrat Medium"/>
                <a:hlinkClick r:id="rId3">
                  <a:extLst>
                    <a:ext uri="{A12FA001-AC4F-418D-AE19-62706E023703}">
                      <ahyp:hlinkClr xmlns:ahyp="http://schemas.microsoft.com/office/drawing/2018/hyperlinkcolor" val="tx"/>
                    </a:ext>
                  </a:extLst>
                </a:hlinkClick>
              </a:rPr>
              <a:t>protectuk.police.uk/sites/default/files/2026-04/32.34_ho_mlaw_animation_03_v5_subbed.mp4</a:t>
            </a:r>
            <a:endParaRPr lang="en-GB" sz="1200">
              <a:solidFill>
                <a:schemeClr val="bg1"/>
              </a:solidFill>
              <a:latin typeface="Montserrat Medium"/>
            </a:endParaRPr>
          </a:p>
          <a:p>
            <a:pPr>
              <a:spcAft>
                <a:spcPts val="600"/>
              </a:spcAft>
              <a:defRPr/>
            </a:pPr>
            <a:r>
              <a:rPr lang="en-GB" sz="1200">
                <a:solidFill>
                  <a:schemeClr val="bg1"/>
                </a:solidFill>
                <a:latin typeface="Montserrat Medium"/>
              </a:rPr>
              <a:t>The @theSIAuk notification portal will become available when Martyn’s Law comes into force. This is currently expected to be in Spring 2027. </a:t>
            </a:r>
            <a:r>
              <a:rPr lang="en-GB" sz="1200">
                <a:solidFill>
                  <a:schemeClr val="bg1"/>
                </a:solidFill>
                <a:latin typeface="Montserrat Medium"/>
                <a:hlinkClick r:id="rId4">
                  <a:extLst>
                    <a:ext uri="{A12FA001-AC4F-418D-AE19-62706E023703}">
                      <ahyp:hlinkClr xmlns:ahyp="http://schemas.microsoft.com/office/drawing/2018/hyperlinkcolor" val="tx"/>
                    </a:ext>
                  </a:extLst>
                </a:hlinkClick>
              </a:rPr>
              <a:t>Sign up</a:t>
            </a:r>
            <a:r>
              <a:rPr lang="en-GB" sz="1200">
                <a:solidFill>
                  <a:schemeClr val="bg1"/>
                </a:solidFill>
                <a:latin typeface="Montserrat Medium"/>
              </a:rPr>
              <a:t> for updates from the SIA</a:t>
            </a:r>
          </a:p>
        </p:txBody>
      </p:sp>
      <p:sp>
        <p:nvSpPr>
          <p:cNvPr id="10" name="TextBox 9">
            <a:extLst>
              <a:ext uri="{FF2B5EF4-FFF2-40B4-BE49-F238E27FC236}">
                <a16:creationId xmlns:a16="http://schemas.microsoft.com/office/drawing/2014/main" id="{567CDC18-19E6-BB9D-C9DD-2D5FB7E35B4E}"/>
              </a:ext>
            </a:extLst>
          </p:cNvPr>
          <p:cNvSpPr txBox="1"/>
          <p:nvPr/>
        </p:nvSpPr>
        <p:spPr>
          <a:xfrm>
            <a:off x="5121971" y="1519115"/>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LinkedIn</a:t>
            </a:r>
          </a:p>
        </p:txBody>
      </p:sp>
      <p:sp>
        <p:nvSpPr>
          <p:cNvPr id="11" name="TextBox 10">
            <a:extLst>
              <a:ext uri="{FF2B5EF4-FFF2-40B4-BE49-F238E27FC236}">
                <a16:creationId xmlns:a16="http://schemas.microsoft.com/office/drawing/2014/main" id="{2AC9C3A7-383F-A0C7-639F-D1A464839653}"/>
              </a:ext>
            </a:extLst>
          </p:cNvPr>
          <p:cNvSpPr txBox="1"/>
          <p:nvPr/>
        </p:nvSpPr>
        <p:spPr>
          <a:xfrm>
            <a:off x="5121971" y="1896686"/>
            <a:ext cx="2670625" cy="4308872"/>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schemeClr val="bg1"/>
                </a:solidFill>
                <a:effectLst/>
                <a:uLnTx/>
                <a:uFillTx/>
                <a:latin typeface="Montserrat Medium" panose="00000600000000000000" pitchFamily="2" charset="0"/>
                <a:ea typeface="+mn-ea"/>
                <a:cs typeface="+mn-cs"/>
              </a:rPr>
              <a:t>Martyn’s Law Regulation is coming in 2027 and will help keep people safe at premises and events.  </a:t>
            </a:r>
          </a:p>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a:ln>
                  <a:noFill/>
                </a:ln>
                <a:solidFill>
                  <a:schemeClr val="bg1"/>
                </a:solidFill>
                <a:effectLst/>
                <a:uLnTx/>
                <a:uFillTx/>
                <a:latin typeface="Montserrat Medium"/>
              </a:rPr>
              <a:t>If your premises or event is in scope, it’s worth starting to think about the legal requirements and what some of the right protective security measures might look like: </a:t>
            </a:r>
            <a:r>
              <a:rPr kumimoji="0" lang="en-GB" sz="1200" b="0" i="0" u="none" strike="noStrike" kern="1200" cap="none" spc="0" normalizeH="0" baseline="0" noProof="0">
                <a:ln>
                  <a:noFill/>
                </a:ln>
                <a:solidFill>
                  <a:schemeClr val="bg1"/>
                </a:solidFill>
                <a:effectLst/>
                <a:uLnTx/>
                <a:uFillTx/>
                <a:latin typeface="Montserrat Medium"/>
                <a:hlinkClick r:id="rId3">
                  <a:extLst>
                    <a:ext uri="{A12FA001-AC4F-418D-AE19-62706E023703}">
                      <ahyp:hlinkClr xmlns:ahyp="http://schemas.microsoft.com/office/drawing/2018/hyperlinkcolor" val="tx"/>
                    </a:ext>
                  </a:extLst>
                </a:hlinkClick>
              </a:rPr>
              <a:t>protectuk.police.uk/sites/default/files/2026-04/32.34_ho_mlaw_animation_03_v5_subbed.mp4</a:t>
            </a:r>
            <a:endParaRPr kumimoji="0" lang="en-GB" sz="1200" b="0" i="0" u="none" strike="noStrike" kern="1200" cap="none" spc="0" normalizeH="0" baseline="0" noProof="0">
              <a:ln>
                <a:noFill/>
              </a:ln>
              <a:solidFill>
                <a:schemeClr val="bg1"/>
              </a:solidFill>
              <a:effectLst/>
              <a:uLnTx/>
              <a:uFillTx/>
              <a:latin typeface="Montserrat Medium"/>
            </a:endParaRPr>
          </a:p>
          <a:p>
            <a:pPr fontAlgn="base">
              <a:spcAft>
                <a:spcPts val="600"/>
              </a:spcAft>
              <a:defRPr/>
            </a:pPr>
            <a:r>
              <a:rPr kumimoji="0" lang="en-GB" sz="1200" b="0" i="0" u="none" strike="noStrike" kern="1200" cap="none" spc="0" normalizeH="0" baseline="0" noProof="0">
                <a:ln>
                  <a:noFill/>
                </a:ln>
                <a:solidFill>
                  <a:schemeClr val="bg1"/>
                </a:solidFill>
                <a:effectLst/>
                <a:uLnTx/>
                <a:uFillTx/>
                <a:latin typeface="Montserrat Medium"/>
              </a:rPr>
              <a:t>The @Security Industry Authority notification portal will become available when Martyn’s Law comes into force. This is currently expected to be Spring 2027. </a:t>
            </a:r>
            <a:r>
              <a:rPr lang="en-GB" sz="1200">
                <a:solidFill>
                  <a:schemeClr val="bg1"/>
                </a:solidFill>
                <a:latin typeface="Montserrat Medium"/>
                <a:hlinkClick r:id="rId4">
                  <a:extLst>
                    <a:ext uri="{A12FA001-AC4F-418D-AE19-62706E023703}">
                      <ahyp:hlinkClr xmlns:ahyp="http://schemas.microsoft.com/office/drawing/2018/hyperlinkcolor" val="tx"/>
                    </a:ext>
                  </a:extLst>
                </a:hlinkClick>
              </a:rPr>
              <a:t>Sign up</a:t>
            </a:r>
            <a:r>
              <a:rPr lang="en-GB" sz="1200">
                <a:solidFill>
                  <a:schemeClr val="bg1"/>
                </a:solidFill>
                <a:latin typeface="Montserrat Medium"/>
              </a:rPr>
              <a:t> for updates from the SIA </a:t>
            </a:r>
            <a:r>
              <a:rPr kumimoji="0" lang="en-GB" sz="1200" b="1" i="0" u="sng" strike="noStrike" kern="1200" cap="none" spc="0" normalizeH="0" baseline="0" noProof="0">
                <a:ln>
                  <a:noFill/>
                </a:ln>
                <a:solidFill>
                  <a:schemeClr val="bg1"/>
                </a:solidFill>
                <a:effectLst/>
                <a:uLnTx/>
                <a:uFillTx/>
                <a:latin typeface="Montserrat Medium"/>
                <a:hlinkClick r:id="rId5">
                  <a:extLst>
                    <a:ext uri="{A12FA001-AC4F-418D-AE19-62706E023703}">
                      <ahyp:hlinkClr xmlns:ahyp="http://schemas.microsoft.com/office/drawing/2018/hyperlinkcolor" val="tx"/>
                    </a:ext>
                  </a:extLst>
                </a:hlinkClick>
              </a:rPr>
              <a:t>#martynslaw</a:t>
            </a:r>
            <a:r>
              <a:rPr kumimoji="0" lang="en-GB" sz="1200" b="1" i="0" u="none" strike="noStrike" kern="1200" cap="none" spc="0" normalizeH="0" baseline="0" noProof="0">
                <a:ln>
                  <a:noFill/>
                </a:ln>
                <a:solidFill>
                  <a:schemeClr val="bg1"/>
                </a:solidFill>
                <a:effectLst/>
                <a:uLnTx/>
                <a:uFillTx/>
                <a:latin typeface="Montserrat Medium"/>
              </a:rPr>
              <a:t> </a:t>
            </a:r>
            <a:r>
              <a:rPr kumimoji="0" lang="en-GB" sz="1200" b="0" i="0" u="none" strike="noStrike" kern="1200" cap="none" spc="0" normalizeH="0" baseline="0" noProof="0">
                <a:ln>
                  <a:noFill/>
                </a:ln>
                <a:solidFill>
                  <a:schemeClr val="bg1"/>
                </a:solidFill>
                <a:effectLst/>
                <a:uLnTx/>
                <a:uFillTx/>
                <a:latin typeface="Montserrat Medium"/>
              </a:rPr>
              <a:t>  </a:t>
            </a:r>
            <a:endParaRPr lang="en-GB" sz="1200" b="0" i="0" u="none" strike="noStrike" kern="1200" cap="none" spc="0" normalizeH="0" baseline="0" noProof="0">
              <a:ln>
                <a:noFill/>
              </a:ln>
              <a:solidFill>
                <a:schemeClr val="bg1"/>
              </a:solidFill>
              <a:effectLst/>
              <a:uLnTx/>
              <a:uFillTx/>
              <a:latin typeface="Montserrat Medium"/>
            </a:endParaRPr>
          </a:p>
        </p:txBody>
      </p:sp>
      <p:sp>
        <p:nvSpPr>
          <p:cNvPr id="2" name="Rectangle: Rounded Corners 1">
            <a:extLst>
              <a:ext uri="{FF2B5EF4-FFF2-40B4-BE49-F238E27FC236}">
                <a16:creationId xmlns:a16="http://schemas.microsoft.com/office/drawing/2014/main" id="{61AD6A6A-0BF8-E26E-8F65-1E9679E0D7D9}"/>
              </a:ext>
            </a:extLst>
          </p:cNvPr>
          <p:cNvSpPr/>
          <p:nvPr/>
        </p:nvSpPr>
        <p:spPr>
          <a:xfrm>
            <a:off x="261685" y="4335417"/>
            <a:ext cx="4474836" cy="1989118"/>
          </a:xfrm>
          <a:prstGeom prst="roundRect">
            <a:avLst>
              <a:gd name="adj" fmla="val 8611"/>
            </a:avLst>
          </a:prstGeom>
          <a:solidFill>
            <a:srgbClr val="E96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223DA4EC-CBE2-92C9-7C3C-7CA3C1FE5923}"/>
              </a:ext>
            </a:extLst>
          </p:cNvPr>
          <p:cNvSpPr txBox="1"/>
          <p:nvPr/>
        </p:nvSpPr>
        <p:spPr>
          <a:xfrm>
            <a:off x="394991" y="4477618"/>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X</a:t>
            </a:r>
          </a:p>
        </p:txBody>
      </p:sp>
      <p:sp>
        <p:nvSpPr>
          <p:cNvPr id="13" name="TextBox 12">
            <a:extLst>
              <a:ext uri="{FF2B5EF4-FFF2-40B4-BE49-F238E27FC236}">
                <a16:creationId xmlns:a16="http://schemas.microsoft.com/office/drawing/2014/main" id="{A71D61A8-AD98-3A79-B96C-282933B2DB63}"/>
              </a:ext>
            </a:extLst>
          </p:cNvPr>
          <p:cNvSpPr txBox="1"/>
          <p:nvPr/>
        </p:nvSpPr>
        <p:spPr>
          <a:xfrm>
            <a:off x="394989" y="4855190"/>
            <a:ext cx="4110643" cy="1369606"/>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Montserrat Medium" panose="00000600000000000000" pitchFamily="2" charset="0"/>
                <a:ea typeface="+mn-ea"/>
                <a:cs typeface="+mn-cs"/>
              </a:rPr>
              <a:t>If your premises or event is in scope of Martyn’s Law, it’s time to start thinking about the legal requirements: </a:t>
            </a:r>
            <a:r>
              <a:rPr kumimoji="0" lang="en-GB" sz="1200" b="0" i="0" u="none" strike="noStrike" kern="1200" cap="none" spc="0" normalizeH="0" baseline="0" noProof="0">
                <a:ln>
                  <a:noFill/>
                </a:ln>
                <a:solidFill>
                  <a:schemeClr val="bg1"/>
                </a:solidFill>
                <a:effectLst/>
                <a:uLnTx/>
                <a:uFillTx/>
                <a:latin typeface="Montserrat Medium" panose="00000600000000000000" pitchFamily="2" charset="0"/>
                <a:ea typeface="+mn-ea"/>
                <a:cs typeface="+mn-cs"/>
                <a:hlinkClick r:id="rId3">
                  <a:extLst>
                    <a:ext uri="{A12FA001-AC4F-418D-AE19-62706E023703}">
                      <ahyp:hlinkClr xmlns:ahyp="http://schemas.microsoft.com/office/drawing/2018/hyperlinkcolor" val="tx"/>
                    </a:ext>
                  </a:extLst>
                </a:hlinkClick>
              </a:rPr>
              <a:t>protectuk.police.uk/sites/default/files/2026-04/32.34_ho_mlaw_animation_03_v5_subbed.mp4</a:t>
            </a:r>
            <a:endParaRPr kumimoji="0" lang="en-GB" sz="1200" b="0" i="0" u="none" strike="noStrike" kern="1200" cap="none" spc="0" normalizeH="0" baseline="0" noProof="0">
              <a:ln>
                <a:noFill/>
              </a:ln>
              <a:solidFill>
                <a:schemeClr val="bg1"/>
              </a:solidFill>
              <a:effectLst/>
              <a:uLnTx/>
              <a:uFillTx/>
              <a:latin typeface="Montserrat Medium" panose="00000600000000000000"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chemeClr val="bg1"/>
                </a:solidFill>
                <a:effectLst/>
                <a:uLnTx/>
                <a:uFillTx/>
                <a:latin typeface="Montserrat Medium" panose="00000600000000000000" pitchFamily="2" charset="0"/>
                <a:ea typeface="+mn-ea"/>
                <a:cs typeface="+mn-cs"/>
                <a:hlinkClick r:id="rId5">
                  <a:extLst>
                    <a:ext uri="{A12FA001-AC4F-418D-AE19-62706E023703}">
                      <ahyp:hlinkClr xmlns:ahyp="http://schemas.microsoft.com/office/drawing/2018/hyperlinkcolor" val="tx"/>
                    </a:ext>
                  </a:extLst>
                </a:hlinkClick>
              </a:rPr>
              <a:t>#martynslaw</a:t>
            </a:r>
            <a:r>
              <a:rPr kumimoji="0" lang="en-GB" sz="1200" b="1" i="0" u="none" strike="noStrike" kern="1200" cap="none" spc="0" normalizeH="0" baseline="0" noProof="0">
                <a:ln>
                  <a:noFill/>
                </a:ln>
                <a:solidFill>
                  <a:schemeClr val="bg1"/>
                </a:solidFill>
                <a:effectLst/>
                <a:uLnTx/>
                <a:uFillTx/>
                <a:latin typeface="Montserrat Medium" panose="00000600000000000000" pitchFamily="2" charset="0"/>
                <a:ea typeface="+mn-ea"/>
                <a:cs typeface="+mn-cs"/>
              </a:rPr>
              <a:t> </a:t>
            </a:r>
            <a:r>
              <a:rPr kumimoji="0" lang="en-GB" sz="1200" b="0" i="0" u="none" strike="noStrike" kern="1200" cap="none" spc="0" normalizeH="0" baseline="0" noProof="0">
                <a:ln>
                  <a:noFill/>
                </a:ln>
                <a:solidFill>
                  <a:schemeClr val="bg1"/>
                </a:solidFill>
                <a:effectLst/>
                <a:uLnTx/>
                <a:uFillTx/>
                <a:latin typeface="Montserrat Medium" panose="00000600000000000000" pitchFamily="2" charset="0"/>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bg1"/>
                </a:solidFill>
                <a:effectLst/>
                <a:uLnTx/>
                <a:uFillTx/>
                <a:latin typeface="Montserrat Medium" panose="00000600000000000000" pitchFamily="2" charset="0"/>
                <a:ea typeface="+mn-ea"/>
                <a:cs typeface="+mn-cs"/>
              </a:rPr>
              <a:t> </a:t>
            </a:r>
          </a:p>
        </p:txBody>
      </p:sp>
      <p:sp>
        <p:nvSpPr>
          <p:cNvPr id="23" name="Rectangle: Rounded Corners 22">
            <a:extLst>
              <a:ext uri="{FF2B5EF4-FFF2-40B4-BE49-F238E27FC236}">
                <a16:creationId xmlns:a16="http://schemas.microsoft.com/office/drawing/2014/main" id="{0B5C2036-6FA2-460D-F6E7-661AFBE2312A}"/>
              </a:ext>
            </a:extLst>
          </p:cNvPr>
          <p:cNvSpPr/>
          <p:nvPr/>
        </p:nvSpPr>
        <p:spPr>
          <a:xfrm>
            <a:off x="8108509" y="1958817"/>
            <a:ext cx="3711784" cy="2824316"/>
          </a:xfrm>
          <a:prstGeom prst="roundRect">
            <a:avLst>
              <a:gd name="adj" fmla="val 9095"/>
            </a:avLst>
          </a:prstGeom>
          <a:solidFill>
            <a:srgbClr val="00548A"/>
          </a:solidFill>
          <a:ln w="28575">
            <a:solidFill>
              <a:srgbClr val="0054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1AA3A2F0-302F-3678-8BF4-6924751C35D7}"/>
              </a:ext>
            </a:extLst>
          </p:cNvPr>
          <p:cNvPicPr>
            <a:picLocks noChangeAspect="1"/>
          </p:cNvPicPr>
          <p:nvPr/>
        </p:nvPicPr>
        <p:blipFill>
          <a:blip r:embed="rId6"/>
          <a:srcRect l="4121" r="749"/>
          <a:stretch>
            <a:fillRect/>
          </a:stretch>
        </p:blipFill>
        <p:spPr>
          <a:xfrm>
            <a:off x="8091763" y="1339913"/>
            <a:ext cx="3737628" cy="2008375"/>
          </a:xfrm>
          <a:prstGeom prst="rect">
            <a:avLst/>
          </a:prstGeom>
          <a:ln w="28575">
            <a:noFill/>
          </a:ln>
        </p:spPr>
      </p:pic>
      <p:sp>
        <p:nvSpPr>
          <p:cNvPr id="24" name="TextBox 23">
            <a:extLst>
              <a:ext uri="{FF2B5EF4-FFF2-40B4-BE49-F238E27FC236}">
                <a16:creationId xmlns:a16="http://schemas.microsoft.com/office/drawing/2014/main" id="{AD178CC4-FC76-3733-5DA1-677C1CA115DE}"/>
              </a:ext>
            </a:extLst>
          </p:cNvPr>
          <p:cNvSpPr txBox="1"/>
          <p:nvPr/>
        </p:nvSpPr>
        <p:spPr>
          <a:xfrm>
            <a:off x="8242313" y="3446333"/>
            <a:ext cx="3421050" cy="1138773"/>
          </a:xfrm>
          <a:prstGeom prst="rect">
            <a:avLst/>
          </a:prstGeom>
          <a:noFill/>
        </p:spPr>
        <p:txBody>
          <a:bodyPr wrap="square" lIns="91440" tIns="45720" rIns="91440" bIns="45720" rtlCol="0" anchor="t">
            <a:spAutoFit/>
          </a:bodyPr>
          <a:lstStyle/>
          <a:p>
            <a:pPr>
              <a:spcAft>
                <a:spcPts val="600"/>
              </a:spcAft>
              <a:defRPr/>
            </a:pPr>
            <a:r>
              <a:rPr lang="en-GB" sz="1600">
                <a:solidFill>
                  <a:schemeClr val="bg1"/>
                </a:solidFill>
                <a:latin typeface="Montserrat SemiBold"/>
              </a:rPr>
              <a:t>Featured video to use: </a:t>
            </a:r>
          </a:p>
          <a:p>
            <a:pPr lvl="0">
              <a:spcAft>
                <a:spcPts val="600"/>
              </a:spcAft>
              <a:defRPr/>
            </a:pPr>
            <a:r>
              <a:rPr lang="en-GB" sz="1400">
                <a:solidFill>
                  <a:schemeClr val="bg1"/>
                </a:solidFill>
                <a:latin typeface="Montserrat Medium" panose="00000600000000000000" pitchFamily="2" charset="0"/>
              </a:rPr>
              <a:t>What are your legal requirements under the act’</a:t>
            </a:r>
          </a:p>
          <a:p>
            <a:pPr>
              <a:spcAft>
                <a:spcPts val="600"/>
              </a:spcAft>
              <a:defRPr/>
            </a:pPr>
            <a:r>
              <a:rPr lang="en-GB" sz="1400">
                <a:solidFill>
                  <a:schemeClr val="bg1"/>
                </a:solidFill>
                <a:latin typeface="Montserrat Medium"/>
                <a:hlinkClick r:id="rId3">
                  <a:extLst>
                    <a:ext uri="{A12FA001-AC4F-418D-AE19-62706E023703}">
                      <ahyp:hlinkClr xmlns:ahyp="http://schemas.microsoft.com/office/drawing/2018/hyperlinkcolor" val="tx"/>
                    </a:ext>
                  </a:extLst>
                </a:hlinkClick>
              </a:rPr>
              <a:t>Download</a:t>
            </a:r>
            <a:endParaRPr lang="en-GB" sz="1400">
              <a:solidFill>
                <a:schemeClr val="bg1"/>
              </a:solidFill>
              <a:latin typeface="Montserrat Medium"/>
            </a:endParaRPr>
          </a:p>
        </p:txBody>
      </p:sp>
    </p:spTree>
    <p:extLst>
      <p:ext uri="{BB962C8B-B14F-4D97-AF65-F5344CB8AC3E}">
        <p14:creationId xmlns:p14="http://schemas.microsoft.com/office/powerpoint/2010/main" val="1740388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A9C681D-CC7E-76AF-E111-F3B0B585794A}"/>
              </a:ext>
            </a:extLst>
          </p:cNvPr>
          <p:cNvSpPr txBox="1">
            <a:spLocks/>
          </p:cNvSpPr>
          <p:nvPr/>
        </p:nvSpPr>
        <p:spPr>
          <a:xfrm>
            <a:off x="257601" y="459047"/>
            <a:ext cx="11448789" cy="6191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kern="1200">
                <a:solidFill>
                  <a:srgbClr val="617DA6"/>
                </a:solidFill>
                <a:latin typeface="Arial" panose="020B0604020202020204" pitchFamily="34" charset="0"/>
                <a:ea typeface="+mj-ea"/>
                <a:cs typeface="Arial" panose="020B0604020202020204" pitchFamily="34" charset="0"/>
              </a:defRPr>
            </a:lvl1pPr>
          </a:lstStyle>
          <a:p>
            <a:r>
              <a:rPr lang="en-GB">
                <a:solidFill>
                  <a:srgbClr val="00548A"/>
                </a:solidFill>
                <a:latin typeface="Montserrat SemiBold"/>
                <a:cs typeface="Arial"/>
              </a:rPr>
              <a:t>Social posts – video explainer </a:t>
            </a:r>
            <a:endParaRPr lang="en-GB" sz="2800">
              <a:solidFill>
                <a:srgbClr val="00548A"/>
              </a:solidFill>
              <a:latin typeface="Montserrat SemiBold"/>
              <a:cs typeface="Arial"/>
            </a:endParaRPr>
          </a:p>
        </p:txBody>
      </p:sp>
      <p:sp>
        <p:nvSpPr>
          <p:cNvPr id="2" name="Rectangle: Rounded Corners 1">
            <a:extLst>
              <a:ext uri="{FF2B5EF4-FFF2-40B4-BE49-F238E27FC236}">
                <a16:creationId xmlns:a16="http://schemas.microsoft.com/office/drawing/2014/main" id="{6368AA8E-E0E7-9F7F-5C30-618D9DA982FB}"/>
              </a:ext>
            </a:extLst>
          </p:cNvPr>
          <p:cNvSpPr/>
          <p:nvPr/>
        </p:nvSpPr>
        <p:spPr>
          <a:xfrm>
            <a:off x="3677107" y="4271801"/>
            <a:ext cx="4248908" cy="1922171"/>
          </a:xfrm>
          <a:prstGeom prst="roundRect">
            <a:avLst>
              <a:gd name="adj" fmla="val 8611"/>
            </a:avLst>
          </a:prstGeom>
          <a:solidFill>
            <a:srgbClr val="E96E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A3D824A4-7D16-7942-5FC0-684B8AC63B2D}"/>
              </a:ext>
            </a:extLst>
          </p:cNvPr>
          <p:cNvSpPr/>
          <p:nvPr/>
        </p:nvSpPr>
        <p:spPr>
          <a:xfrm>
            <a:off x="257601" y="1350799"/>
            <a:ext cx="3182287" cy="4834847"/>
          </a:xfrm>
          <a:prstGeom prst="roundRect">
            <a:avLst>
              <a:gd name="adj" fmla="val 8611"/>
            </a:avLst>
          </a:prstGeom>
          <a:solidFill>
            <a:srgbClr val="0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14CE93DD-B6A2-BBD2-159E-147186C953FC}"/>
              </a:ext>
            </a:extLst>
          </p:cNvPr>
          <p:cNvSpPr/>
          <p:nvPr/>
        </p:nvSpPr>
        <p:spPr>
          <a:xfrm>
            <a:off x="3675523" y="1347170"/>
            <a:ext cx="4252537" cy="2760373"/>
          </a:xfrm>
          <a:prstGeom prst="roundRect">
            <a:avLst>
              <a:gd name="adj" fmla="val 8611"/>
            </a:avLst>
          </a:prstGeom>
          <a:solidFill>
            <a:srgbClr val="22A2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69D4BA9-6C2D-7C2D-2BC3-26D598C993EB}"/>
              </a:ext>
            </a:extLst>
          </p:cNvPr>
          <p:cNvSpPr txBox="1"/>
          <p:nvPr/>
        </p:nvSpPr>
        <p:spPr>
          <a:xfrm>
            <a:off x="417565" y="1482116"/>
            <a:ext cx="3614057"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Facebook / Instagram</a:t>
            </a:r>
          </a:p>
        </p:txBody>
      </p:sp>
      <p:sp>
        <p:nvSpPr>
          <p:cNvPr id="8" name="TextBox 7">
            <a:extLst>
              <a:ext uri="{FF2B5EF4-FFF2-40B4-BE49-F238E27FC236}">
                <a16:creationId xmlns:a16="http://schemas.microsoft.com/office/drawing/2014/main" id="{27EBA6EC-4DF4-D9A1-2F4D-08BF464AB890}"/>
              </a:ext>
            </a:extLst>
          </p:cNvPr>
          <p:cNvSpPr txBox="1"/>
          <p:nvPr/>
        </p:nvSpPr>
        <p:spPr>
          <a:xfrm>
            <a:off x="417564" y="1856060"/>
            <a:ext cx="2689914" cy="4124206"/>
          </a:xfrm>
          <a:prstGeom prst="rect">
            <a:avLst/>
          </a:prstGeom>
          <a:noFill/>
        </p:spPr>
        <p:txBody>
          <a:bodyPr wrap="square" lIns="91440" tIns="45720" rIns="91440" bIns="45720" rtlCol="0" anchor="t">
            <a:spAutoFit/>
          </a:bodyPr>
          <a:lstStyle/>
          <a:p>
            <a:pPr lvl="0" fontAlgn="base">
              <a:spcAft>
                <a:spcPts val="600"/>
              </a:spcAft>
              <a:defRPr/>
            </a:pPr>
            <a:r>
              <a:rPr lang="en-GB" sz="1200">
                <a:solidFill>
                  <a:schemeClr val="bg1"/>
                </a:solidFill>
                <a:latin typeface="Montserrat Medium"/>
              </a:rPr>
              <a:t>Named after Martyn Hett, one of the 22 people killed in the Manchester Arena attack, Martyn’s Law aims to make people safer by ensuring premises and events have appropriate plans in place to respond to acts of terrorism.  </a:t>
            </a:r>
          </a:p>
          <a:p>
            <a:pPr lvl="0" fontAlgn="base">
              <a:spcAft>
                <a:spcPts val="600"/>
              </a:spcAft>
              <a:defRPr/>
            </a:pPr>
            <a:r>
              <a:rPr lang="en-GB" sz="1200">
                <a:solidFill>
                  <a:schemeClr val="bg1"/>
                </a:solidFill>
                <a:latin typeface="Montserrat Medium"/>
              </a:rPr>
              <a:t>The @UKHomeOffice has </a:t>
            </a:r>
            <a:r>
              <a:rPr lang="en-GB" sz="1200" dirty="0">
                <a:solidFill>
                  <a:schemeClr val="bg1"/>
                </a:solidFill>
                <a:latin typeface="Montserrat Medium"/>
              </a:rPr>
              <a:t>produced a video explainer of Martyn’s Law. Find out what it might mean for you: </a:t>
            </a:r>
            <a:r>
              <a:rPr lang="en-GB" sz="1200" dirty="0">
                <a:solidFill>
                  <a:schemeClr val="bg1"/>
                </a:solidFill>
                <a:latin typeface="Montserrat Medium"/>
                <a:hlinkClick r:id="rId2">
                  <a:extLst>
                    <a:ext uri="{A12FA001-AC4F-418D-AE19-62706E023703}">
                      <ahyp:hlinkClr xmlns:ahyp="http://schemas.microsoft.com/office/drawing/2018/hyperlinkcolor" val="tx"/>
                    </a:ext>
                  </a:extLst>
                </a:hlinkClick>
              </a:rPr>
              <a:t>Watch: new Martyn’s Law explainer video | ProtectUK</a:t>
            </a:r>
            <a:r>
              <a:rPr lang="en-GB" sz="1200" dirty="0">
                <a:solidFill>
                  <a:schemeClr val="bg1"/>
                </a:solidFill>
                <a:latin typeface="Montserrat Medium"/>
              </a:rPr>
              <a:t> </a:t>
            </a:r>
          </a:p>
          <a:p>
            <a:pPr lvl="0" fontAlgn="base">
              <a:spcAft>
                <a:spcPts val="600"/>
              </a:spcAft>
              <a:defRPr/>
            </a:pPr>
            <a:r>
              <a:rPr lang="en-GB" sz="1200">
                <a:solidFill>
                  <a:schemeClr val="bg1"/>
                </a:solidFill>
                <a:latin typeface="Montserrat Medium"/>
              </a:rPr>
              <a:t>As the regulator, @theSIAuk is there to support those responsible for qualifying premises and events to comply. If you’d like to receive updates from @theSIAuk, you can </a:t>
            </a:r>
            <a:r>
              <a:rPr lang="en-GB" sz="1200" u="sng" dirty="0">
                <a:solidFill>
                  <a:schemeClr val="bg1"/>
                </a:solidFill>
                <a:latin typeface="Montserrat Medium"/>
                <a:hlinkClick r:id="rId3">
                  <a:extLst>
                    <a:ext uri="{A12FA001-AC4F-418D-AE19-62706E023703}">
                      <ahyp:hlinkClr xmlns:ahyp="http://schemas.microsoft.com/office/drawing/2018/hyperlinkcolor" val="tx"/>
                    </a:ext>
                  </a:extLst>
                </a:hlinkClick>
              </a:rPr>
              <a:t>sign up now</a:t>
            </a:r>
            <a:r>
              <a:rPr lang="en-GB" sz="1200">
                <a:solidFill>
                  <a:schemeClr val="bg1"/>
                </a:solidFill>
                <a:latin typeface="Montserrat Medium"/>
              </a:rPr>
              <a:t>.</a:t>
            </a:r>
          </a:p>
        </p:txBody>
      </p:sp>
      <p:sp>
        <p:nvSpPr>
          <p:cNvPr id="9" name="TextBox 8">
            <a:extLst>
              <a:ext uri="{FF2B5EF4-FFF2-40B4-BE49-F238E27FC236}">
                <a16:creationId xmlns:a16="http://schemas.microsoft.com/office/drawing/2014/main" id="{12DB0948-A904-3B3A-9EF0-6A839D2A2C28}"/>
              </a:ext>
            </a:extLst>
          </p:cNvPr>
          <p:cNvSpPr txBox="1"/>
          <p:nvPr/>
        </p:nvSpPr>
        <p:spPr>
          <a:xfrm>
            <a:off x="3875373" y="1482116"/>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LinkedIn</a:t>
            </a:r>
          </a:p>
        </p:txBody>
      </p:sp>
      <p:sp>
        <p:nvSpPr>
          <p:cNvPr id="10" name="TextBox 9">
            <a:extLst>
              <a:ext uri="{FF2B5EF4-FFF2-40B4-BE49-F238E27FC236}">
                <a16:creationId xmlns:a16="http://schemas.microsoft.com/office/drawing/2014/main" id="{B647AB7E-8A93-2FF2-D8D6-39E6738EA97C}"/>
              </a:ext>
            </a:extLst>
          </p:cNvPr>
          <p:cNvSpPr txBox="1"/>
          <p:nvPr/>
        </p:nvSpPr>
        <p:spPr>
          <a:xfrm>
            <a:off x="3875373" y="1823402"/>
            <a:ext cx="3926468" cy="2277547"/>
          </a:xfrm>
          <a:prstGeom prst="rect">
            <a:avLst/>
          </a:prstGeom>
          <a:noFill/>
        </p:spPr>
        <p:txBody>
          <a:bodyPr wrap="square" lIns="91440" tIns="45720" rIns="91440" bIns="45720" rtlCol="0" anchor="t">
            <a:spAutoFit/>
          </a:bodyPr>
          <a:lstStyle/>
          <a:p>
            <a:pPr fontAlgn="base">
              <a:spcAft>
                <a:spcPts val="600"/>
              </a:spcAft>
              <a:defRPr/>
            </a:pPr>
            <a:r>
              <a:rPr lang="en-GB" sz="1200">
                <a:solidFill>
                  <a:schemeClr val="bg1"/>
                </a:solidFill>
                <a:latin typeface="Montserrat Medium"/>
              </a:rPr>
              <a:t>The @UK Home Office has produced a video explainer of Martyn’s Law. Find out what it might mean for you:</a:t>
            </a:r>
          </a:p>
          <a:p>
            <a:pPr fontAlgn="base">
              <a:spcAft>
                <a:spcPts val="600"/>
              </a:spcAft>
            </a:pPr>
            <a:r>
              <a:rPr lang="en-GB" sz="1200" dirty="0">
                <a:solidFill>
                  <a:schemeClr val="bg1"/>
                </a:solidFill>
                <a:latin typeface="Montserrat Medium"/>
                <a:hlinkClick r:id="rId2">
                  <a:extLst>
                    <a:ext uri="{A12FA001-AC4F-418D-AE19-62706E023703}">
                      <ahyp:hlinkClr xmlns:ahyp="http://schemas.microsoft.com/office/drawing/2018/hyperlinkcolor" val="tx"/>
                    </a:ext>
                  </a:extLst>
                </a:hlinkClick>
              </a:rPr>
              <a:t>Watch: new Martyn’s Law explainer video | ProtectUK</a:t>
            </a:r>
            <a:r>
              <a:rPr lang="en-GB" sz="1200" dirty="0">
                <a:solidFill>
                  <a:schemeClr val="bg1"/>
                </a:solidFill>
                <a:latin typeface="Montserrat Medium"/>
              </a:rPr>
              <a:t> </a:t>
            </a:r>
          </a:p>
          <a:p>
            <a:pPr fontAlgn="base">
              <a:spcAft>
                <a:spcPts val="600"/>
              </a:spcAft>
            </a:pPr>
            <a:r>
              <a:rPr lang="en-GB" sz="1200" dirty="0">
                <a:solidFill>
                  <a:schemeClr val="bg1"/>
                </a:solidFill>
                <a:latin typeface="Montserrat Medium"/>
              </a:rPr>
              <a:t>As the regulator, the @Security Industry Authority is there to support those responsible for qualifying premises and events to comply. If </a:t>
            </a:r>
            <a:r>
              <a:rPr lang="en-GB" sz="1200">
                <a:solidFill>
                  <a:schemeClr val="bg1"/>
                </a:solidFill>
                <a:latin typeface="Montserrat Medium"/>
              </a:rPr>
              <a:t>you’d like to receive updates from @The Security Industry Authority, </a:t>
            </a:r>
            <a:r>
              <a:rPr lang="en-GB" sz="1200" dirty="0">
                <a:solidFill>
                  <a:schemeClr val="bg1"/>
                </a:solidFill>
                <a:latin typeface="Montserrat Medium"/>
              </a:rPr>
              <a:t>you can </a:t>
            </a:r>
            <a:r>
              <a:rPr lang="en-GB" sz="1200" u="sng" dirty="0">
                <a:solidFill>
                  <a:schemeClr val="bg1"/>
                </a:solidFill>
                <a:latin typeface="Montserrat Medium"/>
                <a:hlinkClick r:id="rId3">
                  <a:extLst>
                    <a:ext uri="{A12FA001-AC4F-418D-AE19-62706E023703}">
                      <ahyp:hlinkClr xmlns:ahyp="http://schemas.microsoft.com/office/drawing/2018/hyperlinkcolor" val="tx"/>
                    </a:ext>
                  </a:extLst>
                </a:hlinkClick>
              </a:rPr>
              <a:t>sign up now</a:t>
            </a:r>
            <a:r>
              <a:rPr lang="en-GB" sz="1200" dirty="0">
                <a:solidFill>
                  <a:schemeClr val="bg1"/>
                </a:solidFill>
                <a:latin typeface="Montserrat Medium"/>
              </a:rPr>
              <a:t>. </a:t>
            </a:r>
            <a:r>
              <a:rPr lang="en-GB" sz="1200" b="1" u="sng" dirty="0">
                <a:solidFill>
                  <a:schemeClr val="bg1"/>
                </a:solidFill>
                <a:latin typeface="Montserrat Medium"/>
                <a:hlinkClick r:id="rId4">
                  <a:extLst>
                    <a:ext uri="{A12FA001-AC4F-418D-AE19-62706E023703}">
                      <ahyp:hlinkClr xmlns:ahyp="http://schemas.microsoft.com/office/drawing/2018/hyperlinkcolor" val="tx"/>
                    </a:ext>
                  </a:extLst>
                </a:hlinkClick>
              </a:rPr>
              <a:t>#martynslaw</a:t>
            </a:r>
            <a:r>
              <a:rPr lang="en-GB" sz="1200" b="1" dirty="0">
                <a:solidFill>
                  <a:schemeClr val="bg1"/>
                </a:solidFill>
                <a:latin typeface="Montserrat Medium"/>
              </a:rPr>
              <a:t> </a:t>
            </a:r>
            <a:r>
              <a:rPr lang="en-GB" sz="1200" dirty="0">
                <a:solidFill>
                  <a:schemeClr val="bg1"/>
                </a:solidFill>
                <a:latin typeface="Montserrat Medium"/>
              </a:rPr>
              <a:t>  </a:t>
            </a:r>
            <a:endParaRPr lang="en-GB" dirty="0">
              <a:solidFill>
                <a:schemeClr val="bg1"/>
              </a:solidFill>
              <a:latin typeface="Montserrat Medium"/>
            </a:endParaRPr>
          </a:p>
        </p:txBody>
      </p:sp>
      <p:sp>
        <p:nvSpPr>
          <p:cNvPr id="11" name="TextBox 10">
            <a:extLst>
              <a:ext uri="{FF2B5EF4-FFF2-40B4-BE49-F238E27FC236}">
                <a16:creationId xmlns:a16="http://schemas.microsoft.com/office/drawing/2014/main" id="{56EB907C-960E-8B96-EE23-18F2DD8C98D4}"/>
              </a:ext>
            </a:extLst>
          </p:cNvPr>
          <p:cNvSpPr txBox="1"/>
          <p:nvPr/>
        </p:nvSpPr>
        <p:spPr>
          <a:xfrm>
            <a:off x="3814041" y="4399488"/>
            <a:ext cx="3340931" cy="369332"/>
          </a:xfrm>
          <a:prstGeom prst="rect">
            <a:avLst/>
          </a:prstGeom>
          <a:noFill/>
        </p:spPr>
        <p:txBody>
          <a:bodyPr wrap="square" rtlCol="0">
            <a:spAutoFit/>
          </a:bodyPr>
          <a:lstStyle/>
          <a:p>
            <a:r>
              <a:rPr lang="en-GB">
                <a:solidFill>
                  <a:schemeClr val="bg1"/>
                </a:solidFill>
                <a:latin typeface="Montserrat SemiBold" panose="00000700000000000000" pitchFamily="2" charset="0"/>
              </a:rPr>
              <a:t>X</a:t>
            </a:r>
          </a:p>
        </p:txBody>
      </p:sp>
      <p:sp>
        <p:nvSpPr>
          <p:cNvPr id="12" name="TextBox 11">
            <a:extLst>
              <a:ext uri="{FF2B5EF4-FFF2-40B4-BE49-F238E27FC236}">
                <a16:creationId xmlns:a16="http://schemas.microsoft.com/office/drawing/2014/main" id="{ED9D8C2D-2A5E-7944-A350-065A5715929C}"/>
              </a:ext>
            </a:extLst>
          </p:cNvPr>
          <p:cNvSpPr txBox="1"/>
          <p:nvPr/>
        </p:nvSpPr>
        <p:spPr>
          <a:xfrm>
            <a:off x="3814041" y="4773432"/>
            <a:ext cx="3987799" cy="1200329"/>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Montserrat Medium"/>
              </a:rPr>
              <a:t>The @</a:t>
            </a:r>
            <a:r>
              <a:rPr lang="en-GB" sz="1200">
                <a:solidFill>
                  <a:schemeClr val="bg1"/>
                </a:solidFill>
                <a:latin typeface="Montserrat Medium"/>
              </a:rPr>
              <a:t>UKHomeOffice</a:t>
            </a:r>
            <a:r>
              <a:rPr kumimoji="0" lang="en-GB" sz="1200" b="0" i="0" u="none" strike="noStrike" kern="1200" cap="none" spc="0" normalizeH="0" baseline="0" noProof="0">
                <a:ln>
                  <a:noFill/>
                </a:ln>
                <a:solidFill>
                  <a:schemeClr val="bg1"/>
                </a:solidFill>
                <a:effectLst/>
                <a:uLnTx/>
                <a:uFillTx/>
                <a:latin typeface="Montserrat Medium"/>
              </a:rPr>
              <a:t> has produced a video </a:t>
            </a:r>
            <a:r>
              <a:rPr kumimoji="0" lang="en-GB" sz="1200" b="0" i="0" u="none" strike="noStrike" kern="1200" cap="none" spc="0" normalizeH="0" baseline="0" noProof="0" dirty="0">
                <a:ln>
                  <a:noFill/>
                </a:ln>
                <a:solidFill>
                  <a:schemeClr val="bg1"/>
                </a:solidFill>
                <a:effectLst/>
                <a:uLnTx/>
                <a:uFillTx/>
                <a:latin typeface="Montserrat Medium"/>
              </a:rPr>
              <a:t>explainer of Martyn’s Law. Find out what it might mean for you:</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Montserrat Medium"/>
                <a:hlinkClick r:id="rId2">
                  <a:extLst>
                    <a:ext uri="{A12FA001-AC4F-418D-AE19-62706E023703}">
                      <ahyp:hlinkClr xmlns:ahyp="http://schemas.microsoft.com/office/drawing/2018/hyperlinkcolor" val="tx"/>
                    </a:ext>
                  </a:extLst>
                </a:hlinkClick>
              </a:rPr>
              <a:t>Watch: new Martyn’s Law explainer video | ProtectUK</a:t>
            </a:r>
            <a:r>
              <a:rPr kumimoji="0" lang="en-GB" sz="1200" b="0" i="0" u="none" strike="noStrike" kern="1200" cap="none" spc="0" normalizeH="0" baseline="0" noProof="0">
                <a:ln>
                  <a:noFill/>
                </a:ln>
                <a:solidFill>
                  <a:schemeClr val="bg1"/>
                </a:solidFill>
                <a:effectLst/>
                <a:uLnTx/>
                <a:uFillTx/>
                <a:latin typeface="Montserrat Medium"/>
              </a:rPr>
              <a:t>. If you’d like to receive updates from @theSIAuk, you can </a:t>
            </a:r>
            <a:r>
              <a:rPr kumimoji="0" lang="en-GB" sz="1200" b="0" i="0" u="sng" strike="noStrike" kern="1200" cap="none" spc="0" normalizeH="0" baseline="0" noProof="0" dirty="0">
                <a:ln>
                  <a:noFill/>
                </a:ln>
                <a:solidFill>
                  <a:schemeClr val="bg1"/>
                </a:solidFill>
                <a:effectLst/>
                <a:uLnTx/>
                <a:uFillTx/>
                <a:latin typeface="Montserrat Medium"/>
                <a:hlinkClick r:id="rId3">
                  <a:extLst>
                    <a:ext uri="{A12FA001-AC4F-418D-AE19-62706E023703}">
                      <ahyp:hlinkClr xmlns:ahyp="http://schemas.microsoft.com/office/drawing/2018/hyperlinkcolor" val="tx"/>
                    </a:ext>
                  </a:extLst>
                </a:hlinkClick>
              </a:rPr>
              <a:t>sign up now</a:t>
            </a:r>
            <a:r>
              <a:rPr kumimoji="0" lang="en-GB" sz="1200" b="0" i="0" u="none" strike="noStrike" kern="1200" cap="none" spc="0" normalizeH="0" baseline="0" noProof="0">
                <a:ln>
                  <a:noFill/>
                </a:ln>
                <a:solidFill>
                  <a:schemeClr val="bg1"/>
                </a:solidFill>
                <a:effectLst/>
                <a:uLnTx/>
                <a:uFillTx/>
                <a:latin typeface="Montserrat Medium"/>
              </a:rPr>
              <a:t>. </a:t>
            </a:r>
            <a:r>
              <a:rPr kumimoji="0" lang="en-GB" sz="1200" b="1" i="0" u="sng" strike="noStrike" kern="1200" cap="none" spc="0" normalizeH="0" baseline="0" noProof="0" dirty="0">
                <a:ln>
                  <a:noFill/>
                </a:ln>
                <a:solidFill>
                  <a:schemeClr val="bg1"/>
                </a:solidFill>
                <a:effectLst/>
                <a:uLnTx/>
                <a:uFillTx/>
                <a:latin typeface="Montserrat Medium"/>
                <a:hlinkClick r:id="rId4">
                  <a:extLst>
                    <a:ext uri="{A12FA001-AC4F-418D-AE19-62706E023703}">
                      <ahyp:hlinkClr xmlns:ahyp="http://schemas.microsoft.com/office/drawing/2018/hyperlinkcolor" val="tx"/>
                    </a:ext>
                  </a:extLst>
                </a:hlinkClick>
              </a:rPr>
              <a:t>#martynslaw</a:t>
            </a:r>
            <a:r>
              <a:rPr kumimoji="0" lang="en-GB" sz="1200" b="1" i="0" u="none" strike="noStrike" kern="1200" cap="none" spc="0" normalizeH="0" baseline="0" noProof="0">
                <a:ln>
                  <a:noFill/>
                </a:ln>
                <a:solidFill>
                  <a:schemeClr val="bg1"/>
                </a:solidFill>
                <a:effectLst/>
                <a:uLnTx/>
                <a:uFillTx/>
                <a:latin typeface="Montserrat Medium"/>
              </a:rPr>
              <a:t> </a:t>
            </a:r>
            <a:r>
              <a:rPr kumimoji="0" lang="en-GB" sz="1200" b="0" i="0" u="none" strike="noStrike" kern="1200" cap="none" spc="0" normalizeH="0" baseline="0" noProof="0">
                <a:ln>
                  <a:noFill/>
                </a:ln>
                <a:solidFill>
                  <a:schemeClr val="bg1"/>
                </a:solidFill>
                <a:effectLst/>
                <a:uLnTx/>
                <a:uFillTx/>
                <a:latin typeface="Montserrat Medium"/>
              </a:rPr>
              <a:t>  </a:t>
            </a:r>
            <a:endParaRPr lang="en-GB" sz="1200" b="0" i="0" u="none" strike="noStrike" kern="1200" cap="none" spc="0" normalizeH="0" baseline="0" noProof="0">
              <a:ln>
                <a:noFill/>
              </a:ln>
              <a:solidFill>
                <a:schemeClr val="bg1"/>
              </a:solidFill>
              <a:effectLst/>
              <a:uLnTx/>
              <a:uFillTx/>
              <a:latin typeface="Montserrat Medium"/>
            </a:endParaRPr>
          </a:p>
        </p:txBody>
      </p:sp>
      <p:sp>
        <p:nvSpPr>
          <p:cNvPr id="21" name="Rectangle: Rounded Corners 20">
            <a:extLst>
              <a:ext uri="{FF2B5EF4-FFF2-40B4-BE49-F238E27FC236}">
                <a16:creationId xmlns:a16="http://schemas.microsoft.com/office/drawing/2014/main" id="{3D9510D2-D7EB-CDB9-5932-B8DF2800FF37}"/>
              </a:ext>
            </a:extLst>
          </p:cNvPr>
          <p:cNvSpPr/>
          <p:nvPr/>
        </p:nvSpPr>
        <p:spPr>
          <a:xfrm>
            <a:off x="8201307" y="2109001"/>
            <a:ext cx="3711784" cy="2824316"/>
          </a:xfrm>
          <a:prstGeom prst="roundRect">
            <a:avLst>
              <a:gd name="adj" fmla="val 9095"/>
            </a:avLst>
          </a:prstGeom>
          <a:solidFill>
            <a:srgbClr val="00548A"/>
          </a:solidFill>
          <a:ln w="28575">
            <a:solidFill>
              <a:srgbClr val="0054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54147FA0-9F63-CD97-7743-7E132716258D}"/>
              </a:ext>
            </a:extLst>
          </p:cNvPr>
          <p:cNvSpPr txBox="1"/>
          <p:nvPr/>
        </p:nvSpPr>
        <p:spPr>
          <a:xfrm>
            <a:off x="8335111" y="3596517"/>
            <a:ext cx="3421050" cy="1138773"/>
          </a:xfrm>
          <a:prstGeom prst="rect">
            <a:avLst/>
          </a:prstGeom>
          <a:noFill/>
        </p:spPr>
        <p:txBody>
          <a:bodyPr wrap="square" lIns="91440" tIns="45720" rIns="91440" bIns="45720" rtlCol="0" anchor="t">
            <a:spAutoFit/>
          </a:bodyPr>
          <a:lstStyle/>
          <a:p>
            <a:pPr>
              <a:spcAft>
                <a:spcPts val="600"/>
              </a:spcAft>
              <a:defRPr/>
            </a:pPr>
            <a:r>
              <a:rPr lang="en-GB" sz="1600">
                <a:solidFill>
                  <a:schemeClr val="bg1"/>
                </a:solidFill>
                <a:latin typeface="Montserrat SemiBold"/>
              </a:rPr>
              <a:t>Featured video to use: </a:t>
            </a:r>
          </a:p>
          <a:p>
            <a:pPr lvl="0">
              <a:spcAft>
                <a:spcPts val="600"/>
              </a:spcAft>
              <a:defRPr/>
            </a:pPr>
            <a:r>
              <a:rPr lang="en-GB" sz="1400">
                <a:solidFill>
                  <a:schemeClr val="bg1"/>
                </a:solidFill>
                <a:latin typeface="Montserrat Medium" panose="00000600000000000000" pitchFamily="2" charset="0"/>
              </a:rPr>
              <a:t>‘Terrorism (Protection of Premises Act) – Martyn’s Law’</a:t>
            </a:r>
          </a:p>
          <a:p>
            <a:pPr fontAlgn="base">
              <a:spcAft>
                <a:spcPts val="600"/>
              </a:spcAft>
            </a:pPr>
            <a:r>
              <a:rPr lang="en-GB" sz="1400">
                <a:solidFill>
                  <a:schemeClr val="bg1"/>
                </a:solidFill>
                <a:latin typeface="Montserrat Medium"/>
                <a:hlinkClick r:id="rId5">
                  <a:extLst>
                    <a:ext uri="{A12FA001-AC4F-418D-AE19-62706E023703}">
                      <ahyp:hlinkClr xmlns:ahyp="http://schemas.microsoft.com/office/drawing/2018/hyperlinkcolor" val="tx"/>
                    </a:ext>
                  </a:extLst>
                </a:hlinkClick>
              </a:rPr>
              <a:t>Download</a:t>
            </a:r>
            <a:r>
              <a:rPr lang="en-GB" sz="1400">
                <a:solidFill>
                  <a:schemeClr val="bg1"/>
                </a:solidFill>
                <a:latin typeface="Montserrat Medium"/>
              </a:rPr>
              <a:t> </a:t>
            </a:r>
          </a:p>
        </p:txBody>
      </p:sp>
      <p:pic>
        <p:nvPicPr>
          <p:cNvPr id="16" name="Picture 15">
            <a:extLst>
              <a:ext uri="{FF2B5EF4-FFF2-40B4-BE49-F238E27FC236}">
                <a16:creationId xmlns:a16="http://schemas.microsoft.com/office/drawing/2014/main" id="{9F22AEEA-D703-BAC8-848F-C08E430DE312}"/>
              </a:ext>
            </a:extLst>
          </p:cNvPr>
          <p:cNvPicPr>
            <a:picLocks noChangeAspect="1"/>
          </p:cNvPicPr>
          <p:nvPr/>
        </p:nvPicPr>
        <p:blipFill>
          <a:blip r:embed="rId6"/>
          <a:stretch>
            <a:fillRect/>
          </a:stretch>
        </p:blipFill>
        <p:spPr>
          <a:xfrm>
            <a:off x="8182501" y="1347170"/>
            <a:ext cx="3751898" cy="2121299"/>
          </a:xfrm>
          <a:prstGeom prst="rect">
            <a:avLst/>
          </a:prstGeom>
          <a:solidFill>
            <a:srgbClr val="00548A"/>
          </a:solidFill>
          <a:ln w="28575">
            <a:noFill/>
          </a:ln>
        </p:spPr>
      </p:pic>
    </p:spTree>
    <p:extLst>
      <p:ext uri="{BB962C8B-B14F-4D97-AF65-F5344CB8AC3E}">
        <p14:creationId xmlns:p14="http://schemas.microsoft.com/office/powerpoint/2010/main" val="11086329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7ECF0DC-06D0-4A9B-8002-1021F8FD3DC8}" vid="{CA7524D0-0BCE-4FAC-B13E-C3DDB22551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file>

<file path=customXml/item2.xml><?xml version="1.0" encoding="utf-8"?>
<p:properties xmlns:p="http://schemas.microsoft.com/office/2006/metadata/properties" xmlns:xsi="http://www.w3.org/2001/XMLSchema-instance" xmlns:pc="http://schemas.microsoft.com/office/infopath/2007/PartnerControls">
  <documentManagement>
    <TaxCatchAll xmlns="a65a5a13-3428-48e1-ae5b-b75ee4a7af2b" xsi:nil="true"/>
    <Files xmlns="130c6b73-74d9-40fc-8441-5c8d3d6ab53b" xsi:nil="true"/>
    <DateandTime xmlns="130c6b73-74d9-40fc-8441-5c8d3d6ab53b" xsi:nil="true"/>
    <lcf76f155ced4ddcb4097134ff3c332f xmlns="130c6b73-74d9-40fc-8441-5c8d3d6ab53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A5470E4D958140B416B38C8DC5FDFC" ma:contentTypeVersion="24" ma:contentTypeDescription="Create a new document." ma:contentTypeScope="" ma:versionID="ff05627640a3fad1cad386b800c483f1">
  <xsd:schema xmlns:xsd="http://www.w3.org/2001/XMLSchema" xmlns:xs="http://www.w3.org/2001/XMLSchema" xmlns:p="http://schemas.microsoft.com/office/2006/metadata/properties" xmlns:ns2="130c6b73-74d9-40fc-8441-5c8d3d6ab53b" xmlns:ns3="a65a5a13-3428-48e1-ae5b-b75ee4a7af2b" targetNamespace="http://schemas.microsoft.com/office/2006/metadata/properties" ma:root="true" ma:fieldsID="5cdc49e2cb7005527fd0ccbed1adc568" ns2:_="" ns3:_="">
    <xsd:import namespace="130c6b73-74d9-40fc-8441-5c8d3d6ab53b"/>
    <xsd:import namespace="a65a5a13-3428-48e1-ae5b-b75ee4a7af2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Files" minOccurs="0"/>
                <xsd:element ref="ns2:DateandTim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0c6b73-74d9-40fc-8441-5c8d3d6ab5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e58c256-3cfd-4645-826f-b24656b8c8c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Files" ma:index="26" nillable="true" ma:displayName="Files" ma:format="Dropdown" ma:internalName="Files" ma:percentage="FALSE">
      <xsd:simpleType>
        <xsd:restriction base="dms:Number"/>
      </xsd:simpleType>
    </xsd:element>
    <xsd:element name="DateandTime" ma:index="27" nillable="true" ma:displayName="Date and Time" ma:format="DateOnly" ma:internalName="DateandTime">
      <xsd:simpleType>
        <xsd:restriction base="dms:DateTim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5a5a13-3428-48e1-ae5b-b75ee4a7af2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e2d8784-2b9a-43d5-bb1d-d20dba2f603c}" ma:internalName="TaxCatchAll" ma:showField="CatchAllData" ma:web="a65a5a13-3428-48e1-ae5b-b75ee4a7af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0F1D78-EFC5-4CD5-9B50-E1B67182F44A}">
  <ds:schemaRefs>
    <ds:schemaRef ds:uri="http://schemas.microsoft.com/sharepoint/v3/contenttype/forms"/>
  </ds:schemaRefs>
</ds:datastoreItem>
</file>

<file path=customXml/itemProps2.xml><?xml version="1.0" encoding="utf-8"?>
<ds:datastoreItem xmlns:ds="http://schemas.openxmlformats.org/officeDocument/2006/customXml" ds:itemID="{C818A822-AFCF-44D2-B071-7F9ED8FDA784}">
  <ds:schemaRefs>
    <ds:schemaRef ds:uri="130c6b73-74d9-40fc-8441-5c8d3d6ab53b"/>
    <ds:schemaRef ds:uri="a65a5a13-3428-48e1-ae5b-b75ee4a7af2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609D325-A581-4DE5-BD2D-9711AB63BA59}">
  <ds:schemaRefs>
    <ds:schemaRef ds:uri="130c6b73-74d9-40fc-8441-5c8d3d6ab53b"/>
    <ds:schemaRef ds:uri="a65a5a13-3428-48e1-ae5b-b75ee4a7af2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Slice</Template>
  <Application>Microsoft Office PowerPoint</Application>
  <PresentationFormat>Widescreen</PresentationFormat>
  <Slides>17</Slides>
  <Notes>7</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1_Office Theme</vt:lpstr>
      <vt:lpstr>Martyn’s Law Communications Toolkit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Useful links for further reading</vt:lpstr>
      <vt:lpstr>How else to get involved</vt:lpstr>
    </vt:vector>
  </TitlesOfParts>
  <Company>Security Industry Authority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MLR Delivery Board Programme Report - 15 October 2025</dc:title>
  <dc:creator>John Neil</dc:creator>
  <cp:revision>57</cp:revision>
  <cp:lastPrinted>2025-02-06T12:18:53Z</cp:lastPrinted>
  <dcterms:created xsi:type="dcterms:W3CDTF">2021-10-27T15:38:29Z</dcterms:created>
  <dcterms:modified xsi:type="dcterms:W3CDTF">2026-07-21T11:16:40Z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31ecf7cb-63d5-466b-8ae2-264a1dc70c03</vt:lpwstr>
  </property>
  <property fmtid="{D5CDD505-2E9C-101B-9397-08002B2CF9AE}" pid="3" name="SIAGSC">
    <vt:lpwstr>(INVISIBLE) OFFICIAL</vt:lpwstr>
  </property>
  <property fmtid="{D5CDD505-2E9C-101B-9397-08002B2CF9AE}" pid="4" name="MSIP_Label_322fc373-70ce-4fd3-920a-a64be45af39b_Enabled">
    <vt:lpwstr>true</vt:lpwstr>
  </property>
  <property fmtid="{D5CDD505-2E9C-101B-9397-08002B2CF9AE}" pid="5" name="MSIP_Label_322fc373-70ce-4fd3-920a-a64be45af39b_SetDate">
    <vt:lpwstr>2021-10-27T16:52:01Z</vt:lpwstr>
  </property>
  <property fmtid="{D5CDD505-2E9C-101B-9397-08002B2CF9AE}" pid="6" name="MSIP_Label_322fc373-70ce-4fd3-920a-a64be45af39b_Method">
    <vt:lpwstr>Privileged</vt:lpwstr>
  </property>
  <property fmtid="{D5CDD505-2E9C-101B-9397-08002B2CF9AE}" pid="7" name="MSIP_Label_322fc373-70ce-4fd3-920a-a64be45af39b_Name">
    <vt:lpwstr>OFFICIAL</vt:lpwstr>
  </property>
  <property fmtid="{D5CDD505-2E9C-101B-9397-08002B2CF9AE}" pid="8" name="MSIP_Label_322fc373-70ce-4fd3-920a-a64be45af39b_SiteId">
    <vt:lpwstr>d52358aa-1088-40cf-b766-3ce893cd1493</vt:lpwstr>
  </property>
  <property fmtid="{D5CDD505-2E9C-101B-9397-08002B2CF9AE}" pid="9" name="MSIP_Label_322fc373-70ce-4fd3-920a-a64be45af39b_ActionId">
    <vt:lpwstr>0dd588a5-0cd4-4a9f-b02c-d9220b21b6b0</vt:lpwstr>
  </property>
  <property fmtid="{D5CDD505-2E9C-101B-9397-08002B2CF9AE}" pid="10" name="MSIP_Label_322fc373-70ce-4fd3-920a-a64be45af39b_ContentBits">
    <vt:lpwstr>0</vt:lpwstr>
  </property>
  <property fmtid="{D5CDD505-2E9C-101B-9397-08002B2CF9AE}" pid="11" name="_NewReviewCycle">
    <vt:lpwstr/>
  </property>
  <property fmtid="{D5CDD505-2E9C-101B-9397-08002B2CF9AE}" pid="12" name="Order">
    <vt:r8>1900</vt:r8>
  </property>
  <property fmtid="{D5CDD505-2E9C-101B-9397-08002B2CF9AE}" pid="13" name="xd_Signature">
    <vt:bool>false</vt:bool>
  </property>
  <property fmtid="{D5CDD505-2E9C-101B-9397-08002B2CF9AE}" pid="14" name="xd_ProgID">
    <vt:lpwstr/>
  </property>
  <property fmtid="{D5CDD505-2E9C-101B-9397-08002B2CF9AE}" pid="15" name="TemplateUrl">
    <vt:lpwstr/>
  </property>
  <property fmtid="{D5CDD505-2E9C-101B-9397-08002B2CF9AE}" pid="16" name="ComplianceAssetId">
    <vt:lpwstr/>
  </property>
  <property fmtid="{D5CDD505-2E9C-101B-9397-08002B2CF9AE}" pid="17" name="_ExtendedDescription">
    <vt:lpwstr/>
  </property>
  <property fmtid="{D5CDD505-2E9C-101B-9397-08002B2CF9AE}" pid="18" name="TriggerFlowInfo">
    <vt:lpwstr/>
  </property>
  <property fmtid="{D5CDD505-2E9C-101B-9397-08002B2CF9AE}" pid="19" name="MediaServiceImageTags">
    <vt:lpwstr/>
  </property>
  <property fmtid="{D5CDD505-2E9C-101B-9397-08002B2CF9AE}" pid="20" name="HOGovernmentSecurityClassification">
    <vt:lpwstr>2;#Official|14c80daa-741b-422c-9722-f71693c9ede4</vt:lpwstr>
  </property>
  <property fmtid="{D5CDD505-2E9C-101B-9397-08002B2CF9AE}" pid="21" name="HOCopyrightLevel">
    <vt:lpwstr>3;#Crown|69589897-2828-4761-976e-717fd8e631c9</vt:lpwstr>
  </property>
  <property fmtid="{D5CDD505-2E9C-101B-9397-08002B2CF9AE}" pid="22" name="HOBusinessUnit">
    <vt:lpwstr>1;#DDaT PPPT Leadership and Enabling Functions (P)|98d8de3b-6f6a-4736-bfe4-b3d3f7242beb</vt:lpwstr>
  </property>
  <property fmtid="{D5CDD505-2E9C-101B-9397-08002B2CF9AE}" pid="23" name="_AdHocReviewCycleID">
    <vt:i4>1987064749</vt:i4>
  </property>
  <property fmtid="{D5CDD505-2E9C-101B-9397-08002B2CF9AE}" pid="24" name="_EmailSubject">
    <vt:lpwstr>MLR Strategic Oversight Committee Programme Report - March 2026 v1.2</vt:lpwstr>
  </property>
  <property fmtid="{D5CDD505-2E9C-101B-9397-08002B2CF9AE}" pid="25" name="_AuthorEmail">
    <vt:lpwstr>Nicola.Podd@sia.gov.uk</vt:lpwstr>
  </property>
  <property fmtid="{D5CDD505-2E9C-101B-9397-08002B2CF9AE}" pid="26" name="_AuthorEmailDisplayName">
    <vt:lpwstr>Nicola Podd</vt:lpwstr>
  </property>
  <property fmtid="{D5CDD505-2E9C-101B-9397-08002B2CF9AE}" pid="27" name="ContentTypeId">
    <vt:lpwstr>0x0101005BA5470E4D958140B416B38C8DC5FDFC</vt:lpwstr>
  </property>
</Properties>
</file>